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0"/>
  </p:notesMasterIdLst>
  <p:sldIdLst>
    <p:sldId id="268" r:id="rId5"/>
    <p:sldId id="257" r:id="rId6"/>
    <p:sldId id="312" r:id="rId7"/>
    <p:sldId id="313" r:id="rId8"/>
    <p:sldId id="314" r:id="rId9"/>
    <p:sldId id="315" r:id="rId10"/>
    <p:sldId id="317" r:id="rId11"/>
    <p:sldId id="318" r:id="rId12"/>
    <p:sldId id="320" r:id="rId13"/>
    <p:sldId id="321" r:id="rId14"/>
    <p:sldId id="322" r:id="rId15"/>
    <p:sldId id="324" r:id="rId16"/>
    <p:sldId id="326" r:id="rId17"/>
    <p:sldId id="325" r:id="rId18"/>
    <p:sldId id="327" r:id="rId19"/>
    <p:sldId id="328" r:id="rId20"/>
    <p:sldId id="329" r:id="rId21"/>
    <p:sldId id="330" r:id="rId22"/>
    <p:sldId id="332" r:id="rId23"/>
    <p:sldId id="333" r:id="rId24"/>
    <p:sldId id="334" r:id="rId25"/>
    <p:sldId id="336" r:id="rId26"/>
    <p:sldId id="335" r:id="rId27"/>
    <p:sldId id="337" r:id="rId28"/>
    <p:sldId id="338" r:id="rId29"/>
    <p:sldId id="274" r:id="rId30"/>
    <p:sldId id="276" r:id="rId31"/>
    <p:sldId id="277" r:id="rId32"/>
    <p:sldId id="278" r:id="rId33"/>
    <p:sldId id="279" r:id="rId34"/>
    <p:sldId id="280" r:id="rId35"/>
    <p:sldId id="281" r:id="rId36"/>
    <p:sldId id="284" r:id="rId37"/>
    <p:sldId id="285" r:id="rId38"/>
    <p:sldId id="287" r:id="rId39"/>
    <p:sldId id="288" r:id="rId40"/>
    <p:sldId id="292" r:id="rId41"/>
    <p:sldId id="293" r:id="rId42"/>
    <p:sldId id="297" r:id="rId43"/>
    <p:sldId id="298" r:id="rId44"/>
    <p:sldId id="301" r:id="rId45"/>
    <p:sldId id="339" r:id="rId46"/>
    <p:sldId id="340" r:id="rId47"/>
    <p:sldId id="341" r:id="rId48"/>
    <p:sldId id="26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70480" autoAdjust="0"/>
  </p:normalViewPr>
  <p:slideViewPr>
    <p:cSldViewPr snapToGrid="0" snapToObjects="1">
      <p:cViewPr varScale="1">
        <p:scale>
          <a:sx n="63" d="100"/>
          <a:sy n="63" d="100"/>
        </p:scale>
        <p:origin x="138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E5775-3C1C-44D6-B3BB-917129581688}" type="datetimeFigureOut">
              <a:rPr lang="en-US" smtClean="0"/>
              <a:t>4/15/2024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85EEE-72FA-45DF-BB1D-F5EDFB41F823}" type="slidenum">
              <a:rPr lang="en-US" smtClean="0"/>
              <a:t>‹#›</a:t>
            </a:fld>
            <a:endParaRPr lang="en-US"/>
          </a:p>
        </p:txBody>
      </p:sp>
    </p:spTree>
    <p:extLst>
      <p:ext uri="{BB962C8B-B14F-4D97-AF65-F5344CB8AC3E}">
        <p14:creationId xmlns:p14="http://schemas.microsoft.com/office/powerpoint/2010/main" val="3056468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4/15/2024</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342922"/>
            <a:ext cx="7808976" cy="1088136"/>
          </a:xfrm>
        </p:spPr>
        <p:txBody>
          <a:bodyPr>
            <a:normAutofit/>
          </a:bodyPr>
          <a:lstStyle/>
          <a:p>
            <a:r>
              <a:rPr lang="en-US" dirty="0"/>
              <a:t>GENETIC ALGORITHMS</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2891958246"/>
              </p:ext>
            </p:extLst>
          </p:nvPr>
        </p:nvGraphicFramePr>
        <p:xfrm>
          <a:off x="476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Five (5)</a:t>
                      </a:r>
                    </a:p>
                  </a:txBody>
                  <a:tcPr/>
                </a:tc>
                <a:tc>
                  <a:txBody>
                    <a:bodyPr/>
                    <a:lstStyle/>
                    <a:p>
                      <a:r>
                        <a:rPr lang="en-US" dirty="0"/>
                        <a:t>Week No:</a:t>
                      </a:r>
                    </a:p>
                  </a:txBody>
                  <a:tcPr/>
                </a:tc>
                <a:tc>
                  <a:txBody>
                    <a:bodyPr/>
                    <a:lstStyle/>
                    <a:p>
                      <a:r>
                        <a:rPr lang="en-US" dirty="0"/>
                        <a:t>Five (5)</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Dr. Ashraf </a:t>
                      </a:r>
                      <a:r>
                        <a:rPr lang="en-US" i="1" dirty="0" err="1"/>
                        <a:t>Uddin</a:t>
                      </a:r>
                      <a:r>
                        <a:rPr lang="en-US" i="1" dirty="0"/>
                        <a:t>				dr.ashraf@aiub.edu</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159575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8" y="2363928"/>
            <a:ext cx="4160804" cy="3852314"/>
          </a:xfrm>
        </p:spPr>
        <p:txBody>
          <a:bodyPr>
            <a:normAutofit/>
          </a:bodyPr>
          <a:lstStyle/>
          <a:p>
            <a:pPr algn="just"/>
            <a:endParaRPr lang="en-US" dirty="0">
              <a:solidFill>
                <a:schemeClr val="tx1"/>
              </a:solidFill>
            </a:endParaRPr>
          </a:p>
          <a:p>
            <a:pPr algn="just"/>
            <a:r>
              <a:rPr lang="en-US" dirty="0">
                <a:solidFill>
                  <a:schemeClr val="tx1"/>
                </a:solidFill>
              </a:rPr>
              <a:t>The </a:t>
            </a:r>
            <a:r>
              <a:rPr lang="en-US" dirty="0">
                <a:solidFill>
                  <a:srgbClr val="FF0000"/>
                </a:solidFill>
              </a:rPr>
              <a:t>heuristic cost function </a:t>
            </a:r>
            <a:r>
              <a:rPr lang="en-US" dirty="0">
                <a:solidFill>
                  <a:schemeClr val="tx1"/>
                </a:solidFill>
              </a:rPr>
              <a:t>h is the number of pairs of queens that are attacking each other; this will be zero only for solutions. </a:t>
            </a:r>
          </a:p>
          <a:p>
            <a:pPr algn="just"/>
            <a:endParaRPr lang="en-US" dirty="0">
              <a:solidFill>
                <a:schemeClr val="tx1"/>
              </a:solidFill>
            </a:endParaRPr>
          </a:p>
          <a:p>
            <a:pPr algn="just"/>
            <a:r>
              <a:rPr lang="en-US" dirty="0">
                <a:solidFill>
                  <a:schemeClr val="tx1"/>
                </a:solidFill>
              </a:rPr>
              <a:t>To illustrate hill climbing, we will use </a:t>
            </a:r>
            <a:r>
              <a:rPr lang="en-US" dirty="0">
                <a:solidFill>
                  <a:srgbClr val="FF0000"/>
                </a:solidFill>
              </a:rPr>
              <a:t>the 8-queens problem</a:t>
            </a:r>
            <a:r>
              <a:rPr lang="en-US" dirty="0">
                <a:solidFill>
                  <a:schemeClr val="tx1"/>
                </a:solidFill>
              </a:rPr>
              <a:t>. We will use a complete-state formulation, which means that every state has all the components of a solution. </a:t>
            </a:r>
          </a:p>
        </p:txBody>
      </p:sp>
      <p:pic>
        <p:nvPicPr>
          <p:cNvPr id="5" name="Picture 4">
            <a:extLst>
              <a:ext uri="{FF2B5EF4-FFF2-40B4-BE49-F238E27FC236}">
                <a16:creationId xmlns:a16="http://schemas.microsoft.com/office/drawing/2014/main" id="{19026DE3-5BEF-F811-7235-C3DBEF76DE1A}"/>
              </a:ext>
            </a:extLst>
          </p:cNvPr>
          <p:cNvPicPr>
            <a:picLocks noChangeAspect="1"/>
          </p:cNvPicPr>
          <p:nvPr/>
        </p:nvPicPr>
        <p:blipFill>
          <a:blip r:embed="rId2"/>
          <a:stretch>
            <a:fillRect/>
          </a:stretch>
        </p:blipFill>
        <p:spPr>
          <a:xfrm>
            <a:off x="5469702" y="1975520"/>
            <a:ext cx="2876991" cy="2906960"/>
          </a:xfrm>
          <a:prstGeom prst="rect">
            <a:avLst/>
          </a:prstGeom>
        </p:spPr>
      </p:pic>
      <p:sp>
        <p:nvSpPr>
          <p:cNvPr id="6" name="TextBox 5">
            <a:extLst>
              <a:ext uri="{FF2B5EF4-FFF2-40B4-BE49-F238E27FC236}">
                <a16:creationId xmlns:a16="http://schemas.microsoft.com/office/drawing/2014/main" id="{3FFEB515-3A4E-882C-DBCD-12776B69ADF7}"/>
              </a:ext>
            </a:extLst>
          </p:cNvPr>
          <p:cNvSpPr txBox="1"/>
          <p:nvPr/>
        </p:nvSpPr>
        <p:spPr>
          <a:xfrm>
            <a:off x="4798367" y="5018536"/>
            <a:ext cx="4219662" cy="1169551"/>
          </a:xfrm>
          <a:prstGeom prst="rect">
            <a:avLst/>
          </a:prstGeom>
          <a:solidFill>
            <a:schemeClr val="tx2">
              <a:lumMod val="40000"/>
              <a:lumOff val="60000"/>
            </a:schemeClr>
          </a:solidFill>
        </p:spPr>
        <p:txBody>
          <a:bodyPr wrap="square">
            <a:spAutoFit/>
          </a:bodyPr>
          <a:lstStyle/>
          <a:p>
            <a:pPr algn="just"/>
            <a:r>
              <a:rPr lang="en-US" sz="1400" dirty="0"/>
              <a:t>An 8-queens state with heuristic cost estimate h=17. The board shows the value of h for each possible successor obtained by moving a queen within its column. There are 8 moves that are tied for best, with h=12. The hill climbing algorithm will pick one of these.</a:t>
            </a:r>
          </a:p>
        </p:txBody>
      </p:sp>
    </p:spTree>
    <p:extLst>
      <p:ext uri="{BB962C8B-B14F-4D97-AF65-F5344CB8AC3E}">
        <p14:creationId xmlns:p14="http://schemas.microsoft.com/office/powerpoint/2010/main" val="2528368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8" y="2363928"/>
            <a:ext cx="3951078" cy="3852314"/>
          </a:xfrm>
        </p:spPr>
        <p:txBody>
          <a:bodyPr>
            <a:normAutofit/>
          </a:bodyPr>
          <a:lstStyle/>
          <a:p>
            <a:pPr algn="just"/>
            <a:r>
              <a:rPr lang="en-US" dirty="0">
                <a:solidFill>
                  <a:schemeClr val="tx1"/>
                </a:solidFill>
              </a:rPr>
              <a:t>Hill climbing is sometimes called </a:t>
            </a:r>
            <a:r>
              <a:rPr lang="en-US" dirty="0">
                <a:solidFill>
                  <a:srgbClr val="FF0000"/>
                </a:solidFill>
              </a:rPr>
              <a:t>greedy local search</a:t>
            </a:r>
            <a:r>
              <a:rPr lang="en-US" dirty="0">
                <a:solidFill>
                  <a:schemeClr val="tx1"/>
                </a:solidFill>
              </a:rPr>
              <a:t> because it grabs a good neighbor state without thinking ahead about where to go next. </a:t>
            </a:r>
          </a:p>
          <a:p>
            <a:pPr algn="just"/>
            <a:endParaRPr lang="en-US" dirty="0">
              <a:solidFill>
                <a:schemeClr val="tx1"/>
              </a:solidFill>
            </a:endParaRPr>
          </a:p>
          <a:p>
            <a:pPr algn="just"/>
            <a:r>
              <a:rPr lang="en-US" dirty="0">
                <a:solidFill>
                  <a:schemeClr val="tx1"/>
                </a:solidFill>
              </a:rPr>
              <a:t>Hill climbing can make rapid progress toward a solution because it is usually quite easy to improve a bad state. </a:t>
            </a:r>
          </a:p>
          <a:p>
            <a:pPr algn="just"/>
            <a:endParaRPr lang="en-US" dirty="0">
              <a:solidFill>
                <a:schemeClr val="tx1"/>
              </a:solidFill>
            </a:endParaRPr>
          </a:p>
          <a:p>
            <a:pPr algn="just"/>
            <a:r>
              <a:rPr lang="en-US" dirty="0">
                <a:solidFill>
                  <a:schemeClr val="tx1"/>
                </a:solidFill>
              </a:rPr>
              <a:t>For example, from the state in the previous slide, it takes just five steps to reach the state in the figure, which has </a:t>
            </a:r>
            <a:r>
              <a:rPr lang="en-US" dirty="0">
                <a:solidFill>
                  <a:srgbClr val="FF0000"/>
                </a:solidFill>
              </a:rPr>
              <a:t>h=1</a:t>
            </a:r>
            <a:r>
              <a:rPr lang="en-US" dirty="0">
                <a:solidFill>
                  <a:schemeClr val="tx1"/>
                </a:solidFill>
              </a:rPr>
              <a:t> and is very nearly a solution. </a:t>
            </a:r>
          </a:p>
          <a:p>
            <a:pPr algn="just"/>
            <a:endParaRPr lang="en-US" dirty="0">
              <a:solidFill>
                <a:schemeClr val="tx1"/>
              </a:solidFill>
            </a:endParaRPr>
          </a:p>
        </p:txBody>
      </p:sp>
      <p:pic>
        <p:nvPicPr>
          <p:cNvPr id="4" name="Picture 3">
            <a:extLst>
              <a:ext uri="{FF2B5EF4-FFF2-40B4-BE49-F238E27FC236}">
                <a16:creationId xmlns:a16="http://schemas.microsoft.com/office/drawing/2014/main" id="{AB60E287-CC8F-E888-F2E7-9469784077E5}"/>
              </a:ext>
            </a:extLst>
          </p:cNvPr>
          <p:cNvPicPr>
            <a:picLocks noChangeAspect="1"/>
          </p:cNvPicPr>
          <p:nvPr/>
        </p:nvPicPr>
        <p:blipFill>
          <a:blip r:embed="rId2"/>
          <a:stretch>
            <a:fillRect/>
          </a:stretch>
        </p:blipFill>
        <p:spPr>
          <a:xfrm>
            <a:off x="5073375" y="2440145"/>
            <a:ext cx="3583927" cy="3611638"/>
          </a:xfrm>
          <a:prstGeom prst="rect">
            <a:avLst/>
          </a:prstGeom>
        </p:spPr>
      </p:pic>
    </p:spTree>
    <p:extLst>
      <p:ext uri="{BB962C8B-B14F-4D97-AF65-F5344CB8AC3E}">
        <p14:creationId xmlns:p14="http://schemas.microsoft.com/office/powerpoint/2010/main" val="145916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7" y="2363928"/>
            <a:ext cx="3993023" cy="3852314"/>
          </a:xfrm>
        </p:spPr>
        <p:txBody>
          <a:bodyPr>
            <a:normAutofit/>
          </a:bodyPr>
          <a:lstStyle/>
          <a:p>
            <a:pPr algn="just"/>
            <a:r>
              <a:rPr lang="en-US" dirty="0">
                <a:solidFill>
                  <a:schemeClr val="tx1"/>
                </a:solidFill>
              </a:rPr>
              <a:t>Unfortunately, hill climbing can get stuck for any of the following reasons:</a:t>
            </a:r>
          </a:p>
          <a:p>
            <a:pPr algn="just"/>
            <a:endParaRPr lang="en-US" dirty="0">
              <a:solidFill>
                <a:schemeClr val="tx1"/>
              </a:solidFill>
            </a:endParaRPr>
          </a:p>
          <a:p>
            <a:pPr algn="just"/>
            <a:r>
              <a:rPr lang="en-US" b="1" dirty="0">
                <a:solidFill>
                  <a:schemeClr val="tx1"/>
                </a:solidFill>
              </a:rPr>
              <a:t>Local maxima: </a:t>
            </a:r>
            <a:r>
              <a:rPr lang="en-US" dirty="0">
                <a:solidFill>
                  <a:schemeClr val="tx1"/>
                </a:solidFill>
              </a:rPr>
              <a:t>A local maximum is a peak that is higher than each of its neighboring states but lower than the global maximum.</a:t>
            </a:r>
          </a:p>
          <a:p>
            <a:pPr algn="just"/>
            <a:endParaRPr lang="en-US" dirty="0">
              <a:solidFill>
                <a:schemeClr val="tx1"/>
              </a:solidFill>
            </a:endParaRPr>
          </a:p>
          <a:p>
            <a:pPr algn="just"/>
            <a:r>
              <a:rPr lang="en-US" b="1" dirty="0">
                <a:solidFill>
                  <a:schemeClr val="tx1"/>
                </a:solidFill>
              </a:rPr>
              <a:t>Plateaus:</a:t>
            </a:r>
            <a:r>
              <a:rPr lang="en-US" dirty="0">
                <a:solidFill>
                  <a:schemeClr val="tx1"/>
                </a:solidFill>
              </a:rPr>
              <a:t> A plateau is a flat area of the state-space landscape. It can be a </a:t>
            </a:r>
            <a:r>
              <a:rPr lang="en-US" dirty="0">
                <a:solidFill>
                  <a:srgbClr val="FF0000"/>
                </a:solidFill>
              </a:rPr>
              <a:t>flat local maximum</a:t>
            </a:r>
            <a:r>
              <a:rPr lang="en-US" dirty="0">
                <a:solidFill>
                  <a:schemeClr val="tx1"/>
                </a:solidFill>
              </a:rPr>
              <a:t>, from which no uphill exit exists, or a </a:t>
            </a:r>
            <a:r>
              <a:rPr lang="en-US" dirty="0">
                <a:solidFill>
                  <a:srgbClr val="FF0000"/>
                </a:solidFill>
              </a:rPr>
              <a:t>shoulder</a:t>
            </a:r>
            <a:r>
              <a:rPr lang="en-US" dirty="0">
                <a:solidFill>
                  <a:schemeClr val="tx1"/>
                </a:solidFill>
              </a:rPr>
              <a:t>, from which progress is possible.</a:t>
            </a:r>
          </a:p>
          <a:p>
            <a:pPr algn="just"/>
            <a:endParaRPr lang="en-US" dirty="0">
              <a:solidFill>
                <a:schemeClr val="tx1"/>
              </a:solidFill>
            </a:endParaRPr>
          </a:p>
        </p:txBody>
      </p:sp>
      <p:pic>
        <p:nvPicPr>
          <p:cNvPr id="5" name="Picture 4">
            <a:extLst>
              <a:ext uri="{FF2B5EF4-FFF2-40B4-BE49-F238E27FC236}">
                <a16:creationId xmlns:a16="http://schemas.microsoft.com/office/drawing/2014/main" id="{B32B0BDD-D8CD-A3E2-A253-DDA574941F5F}"/>
              </a:ext>
            </a:extLst>
          </p:cNvPr>
          <p:cNvPicPr>
            <a:picLocks noChangeAspect="1"/>
          </p:cNvPicPr>
          <p:nvPr/>
        </p:nvPicPr>
        <p:blipFill>
          <a:blip r:embed="rId2"/>
          <a:stretch>
            <a:fillRect/>
          </a:stretch>
        </p:blipFill>
        <p:spPr>
          <a:xfrm>
            <a:off x="4572000" y="2624832"/>
            <a:ext cx="4278385" cy="2685906"/>
          </a:xfrm>
          <a:prstGeom prst="rect">
            <a:avLst/>
          </a:prstGeom>
        </p:spPr>
      </p:pic>
    </p:spTree>
    <p:extLst>
      <p:ext uri="{BB962C8B-B14F-4D97-AF65-F5344CB8AC3E}">
        <p14:creationId xmlns:p14="http://schemas.microsoft.com/office/powerpoint/2010/main" val="3211371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7" y="2363928"/>
            <a:ext cx="8078463" cy="3852314"/>
          </a:xfrm>
        </p:spPr>
        <p:txBody>
          <a:bodyPr>
            <a:normAutofit/>
          </a:bodyPr>
          <a:lstStyle/>
          <a:p>
            <a:pPr algn="just"/>
            <a:r>
              <a:rPr lang="en-US" dirty="0">
                <a:solidFill>
                  <a:schemeClr val="tx1"/>
                </a:solidFill>
              </a:rPr>
              <a:t>Many variants of hill climbing have been invented. </a:t>
            </a:r>
          </a:p>
          <a:p>
            <a:pPr algn="just"/>
            <a:endParaRPr lang="en-US" dirty="0">
              <a:solidFill>
                <a:schemeClr val="tx1"/>
              </a:solidFill>
            </a:endParaRPr>
          </a:p>
          <a:p>
            <a:pPr algn="just"/>
            <a:r>
              <a:rPr lang="en-US" dirty="0">
                <a:solidFill>
                  <a:srgbClr val="FF0000"/>
                </a:solidFill>
              </a:rPr>
              <a:t>Stochastic hill climbing </a:t>
            </a:r>
            <a:r>
              <a:rPr lang="en-US" dirty="0">
                <a:solidFill>
                  <a:schemeClr val="tx1"/>
                </a:solidFill>
              </a:rPr>
              <a:t>chooses at random from among the uphill moves; the probability of selection can vary with the steepness of the uphill move. This usually converges more slowly than steepest ascent, but in some state landscapes, it finds better solutions. </a:t>
            </a:r>
          </a:p>
          <a:p>
            <a:pPr algn="just"/>
            <a:r>
              <a:rPr lang="en-US" dirty="0">
                <a:solidFill>
                  <a:srgbClr val="FF0000"/>
                </a:solidFill>
              </a:rPr>
              <a:t>First-choice hill climbing</a:t>
            </a:r>
            <a:r>
              <a:rPr lang="en-US" dirty="0">
                <a:solidFill>
                  <a:schemeClr val="tx1"/>
                </a:solidFill>
              </a:rPr>
              <a:t> implements stochastic hill climbing by generating successors randomly until one is generated that is better than the current state. This is a good strategy when a state has many (e.g., thousands) of successors.</a:t>
            </a:r>
          </a:p>
          <a:p>
            <a:pPr algn="just"/>
            <a:r>
              <a:rPr lang="en-US" dirty="0">
                <a:solidFill>
                  <a:srgbClr val="FF0000"/>
                </a:solidFill>
              </a:rPr>
              <a:t>Random-restart hill climbing</a:t>
            </a:r>
            <a:r>
              <a:rPr lang="en-US" dirty="0">
                <a:solidFill>
                  <a:schemeClr val="tx1"/>
                </a:solidFill>
              </a:rPr>
              <a:t>, conducts a series of hill-climbing searches from randomly generated initial states, until a goal is found. If there are few local maxima and plateaus, random-restart hill climbing will find a good solution very quickly.</a:t>
            </a:r>
          </a:p>
        </p:txBody>
      </p:sp>
    </p:spTree>
    <p:extLst>
      <p:ext uri="{BB962C8B-B14F-4D97-AF65-F5344CB8AC3E}">
        <p14:creationId xmlns:p14="http://schemas.microsoft.com/office/powerpoint/2010/main" val="426801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Simulated annealing</a:t>
            </a:r>
          </a:p>
        </p:txBody>
      </p:sp>
      <p:sp>
        <p:nvSpPr>
          <p:cNvPr id="3" name="Subtitle 2"/>
          <p:cNvSpPr>
            <a:spLocks noGrp="1"/>
          </p:cNvSpPr>
          <p:nvPr>
            <p:ph type="subTitle" idx="1"/>
          </p:nvPr>
        </p:nvSpPr>
        <p:spPr>
          <a:xfrm>
            <a:off x="486697" y="2363928"/>
            <a:ext cx="8044907" cy="3852314"/>
          </a:xfrm>
        </p:spPr>
        <p:txBody>
          <a:bodyPr>
            <a:normAutofit/>
          </a:bodyPr>
          <a:lstStyle/>
          <a:p>
            <a:pPr algn="just"/>
            <a:r>
              <a:rPr lang="en-US" dirty="0">
                <a:solidFill>
                  <a:schemeClr val="tx1"/>
                </a:solidFill>
              </a:rPr>
              <a:t>A hill-climbing algorithm that never makes “</a:t>
            </a:r>
            <a:r>
              <a:rPr lang="en-US" dirty="0">
                <a:solidFill>
                  <a:srgbClr val="FF0000"/>
                </a:solidFill>
              </a:rPr>
              <a:t>downhill</a:t>
            </a:r>
            <a:r>
              <a:rPr lang="en-US" dirty="0">
                <a:solidFill>
                  <a:schemeClr val="tx1"/>
                </a:solidFill>
              </a:rPr>
              <a:t>” moves toward states with lower value (or higher cost) is always vulnerable to getting stuck in a local maximum.</a:t>
            </a:r>
          </a:p>
          <a:p>
            <a:pPr algn="just"/>
            <a:endParaRPr lang="en-US" dirty="0">
              <a:solidFill>
                <a:schemeClr val="tx1"/>
              </a:solidFill>
            </a:endParaRPr>
          </a:p>
          <a:p>
            <a:pPr algn="just"/>
            <a:r>
              <a:rPr lang="en-US" dirty="0">
                <a:solidFill>
                  <a:schemeClr val="tx1"/>
                </a:solidFill>
              </a:rPr>
              <a:t>The overall structure of the </a:t>
            </a:r>
            <a:r>
              <a:rPr lang="en-US" dirty="0">
                <a:solidFill>
                  <a:srgbClr val="FF0000"/>
                </a:solidFill>
              </a:rPr>
              <a:t>simulated-annealing algorithm </a:t>
            </a:r>
            <a:r>
              <a:rPr lang="en-US" dirty="0">
                <a:solidFill>
                  <a:schemeClr val="tx1"/>
                </a:solidFill>
              </a:rPr>
              <a:t>is similar to hill climbing.</a:t>
            </a:r>
          </a:p>
          <a:p>
            <a:pPr algn="just"/>
            <a:endParaRPr lang="en-US" dirty="0">
              <a:solidFill>
                <a:schemeClr val="tx1"/>
              </a:solidFill>
            </a:endParaRPr>
          </a:p>
          <a:p>
            <a:pPr algn="just"/>
            <a:r>
              <a:rPr lang="en-US" dirty="0">
                <a:solidFill>
                  <a:schemeClr val="tx1"/>
                </a:solidFill>
              </a:rPr>
              <a:t>Instead of picking the best move, however, </a:t>
            </a:r>
            <a:r>
              <a:rPr lang="en-US" dirty="0">
                <a:solidFill>
                  <a:srgbClr val="FF0000"/>
                </a:solidFill>
              </a:rPr>
              <a:t>it picks a random move</a:t>
            </a:r>
            <a:r>
              <a:rPr lang="en-US" dirty="0">
                <a:solidFill>
                  <a:schemeClr val="tx1"/>
                </a:solidFill>
              </a:rPr>
              <a:t>. If the move improves the situation, it is always accepted. Otherwise, the algorithm accepts the move with some probability less than 1. </a:t>
            </a:r>
          </a:p>
          <a:p>
            <a:pPr algn="just"/>
            <a:endParaRPr lang="en-US" dirty="0">
              <a:solidFill>
                <a:schemeClr val="tx1"/>
              </a:solidFill>
            </a:endParaRPr>
          </a:p>
          <a:p>
            <a:pPr algn="just"/>
            <a:r>
              <a:rPr lang="en-US" dirty="0">
                <a:solidFill>
                  <a:schemeClr val="tx1"/>
                </a:solidFill>
              </a:rPr>
              <a:t>The probability decreases exponentially with the “badness” of the move. </a:t>
            </a:r>
          </a:p>
        </p:txBody>
      </p:sp>
    </p:spTree>
    <p:extLst>
      <p:ext uri="{BB962C8B-B14F-4D97-AF65-F5344CB8AC3E}">
        <p14:creationId xmlns:p14="http://schemas.microsoft.com/office/powerpoint/2010/main" val="173998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Local beam search</a:t>
            </a:r>
          </a:p>
        </p:txBody>
      </p:sp>
      <p:sp>
        <p:nvSpPr>
          <p:cNvPr id="3" name="Subtitle 2"/>
          <p:cNvSpPr>
            <a:spLocks noGrp="1"/>
          </p:cNvSpPr>
          <p:nvPr>
            <p:ph type="subTitle" idx="1"/>
          </p:nvPr>
        </p:nvSpPr>
        <p:spPr>
          <a:xfrm>
            <a:off x="486697" y="2363928"/>
            <a:ext cx="8044907" cy="3852314"/>
          </a:xfrm>
        </p:spPr>
        <p:txBody>
          <a:bodyPr>
            <a:normAutofit/>
          </a:bodyPr>
          <a:lstStyle/>
          <a:p>
            <a:pPr algn="just"/>
            <a:r>
              <a:rPr lang="en-US" dirty="0">
                <a:solidFill>
                  <a:schemeClr val="tx1"/>
                </a:solidFill>
              </a:rPr>
              <a:t>Keeping just one node in memory might seem to be an extreme reaction to the problem of </a:t>
            </a:r>
            <a:r>
              <a:rPr lang="en-US" dirty="0">
                <a:solidFill>
                  <a:srgbClr val="FF0000"/>
                </a:solidFill>
              </a:rPr>
              <a:t>memory limitations</a:t>
            </a:r>
            <a:r>
              <a:rPr lang="en-US" dirty="0">
                <a:solidFill>
                  <a:schemeClr val="tx1"/>
                </a:solidFill>
              </a:rPr>
              <a:t>.  The </a:t>
            </a:r>
            <a:r>
              <a:rPr lang="en-US" dirty="0">
                <a:solidFill>
                  <a:srgbClr val="FF0000"/>
                </a:solidFill>
              </a:rPr>
              <a:t>local beam search </a:t>
            </a:r>
            <a:r>
              <a:rPr lang="en-US" dirty="0">
                <a:solidFill>
                  <a:schemeClr val="tx1"/>
                </a:solidFill>
              </a:rPr>
              <a:t>algorithm keeps track of </a:t>
            </a:r>
            <a:r>
              <a:rPr lang="en-US" dirty="0">
                <a:solidFill>
                  <a:srgbClr val="FF0000"/>
                </a:solidFill>
              </a:rPr>
              <a:t>k states </a:t>
            </a:r>
            <a:r>
              <a:rPr lang="en-US" dirty="0">
                <a:solidFill>
                  <a:schemeClr val="tx1"/>
                </a:solidFill>
              </a:rPr>
              <a:t>rather than just one. </a:t>
            </a:r>
          </a:p>
          <a:p>
            <a:pPr algn="just"/>
            <a:endParaRPr lang="en-US" dirty="0">
              <a:solidFill>
                <a:schemeClr val="tx1"/>
              </a:solidFill>
            </a:endParaRPr>
          </a:p>
          <a:p>
            <a:pPr algn="just"/>
            <a:r>
              <a:rPr lang="en-US" dirty="0">
                <a:solidFill>
                  <a:schemeClr val="tx1"/>
                </a:solidFill>
              </a:rPr>
              <a:t>It begins with k randomly generated states. At each step, all the successors of all k states are generated. If any one is a goal, the algorithm halts. Otherwise, it selects the k best successors from the complete list and repeats.</a:t>
            </a:r>
          </a:p>
          <a:p>
            <a:pPr algn="just"/>
            <a:endParaRPr lang="en-US" dirty="0">
              <a:solidFill>
                <a:schemeClr val="tx1"/>
              </a:solidFill>
            </a:endParaRPr>
          </a:p>
          <a:p>
            <a:pPr algn="just"/>
            <a:r>
              <a:rPr lang="en-US" dirty="0">
                <a:solidFill>
                  <a:schemeClr val="tx1"/>
                </a:solidFill>
              </a:rPr>
              <a:t>At first sight, a local beam search with k states might seem to be nothing more than running k random restarts in parallel instead of in sequence. In fact, the two algorithms are quite different. In a random-restart search, each search process runs </a:t>
            </a:r>
            <a:r>
              <a:rPr lang="en-US" dirty="0">
                <a:solidFill>
                  <a:srgbClr val="FF0000"/>
                </a:solidFill>
              </a:rPr>
              <a:t>independently</a:t>
            </a:r>
            <a:r>
              <a:rPr lang="en-US" dirty="0">
                <a:solidFill>
                  <a:schemeClr val="tx1"/>
                </a:solidFill>
              </a:rPr>
              <a:t> of the others. </a:t>
            </a:r>
          </a:p>
        </p:txBody>
      </p:sp>
    </p:spTree>
    <p:extLst>
      <p:ext uri="{BB962C8B-B14F-4D97-AF65-F5344CB8AC3E}">
        <p14:creationId xmlns:p14="http://schemas.microsoft.com/office/powerpoint/2010/main" val="197238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Stochastic beam search</a:t>
            </a:r>
          </a:p>
        </p:txBody>
      </p:sp>
      <p:sp>
        <p:nvSpPr>
          <p:cNvPr id="3" name="Subtitle 2"/>
          <p:cNvSpPr>
            <a:spLocks noGrp="1"/>
          </p:cNvSpPr>
          <p:nvPr>
            <p:ph type="subTitle" idx="1"/>
          </p:nvPr>
        </p:nvSpPr>
        <p:spPr>
          <a:xfrm>
            <a:off x="486697" y="2363928"/>
            <a:ext cx="8044907" cy="3852314"/>
          </a:xfrm>
        </p:spPr>
        <p:txBody>
          <a:bodyPr>
            <a:normAutofit/>
          </a:bodyPr>
          <a:lstStyle/>
          <a:p>
            <a:pPr algn="just"/>
            <a:r>
              <a:rPr lang="en-US" dirty="0">
                <a:solidFill>
                  <a:srgbClr val="FF0000"/>
                </a:solidFill>
              </a:rPr>
              <a:t>Local beam search </a:t>
            </a:r>
            <a:r>
              <a:rPr lang="en-US" dirty="0">
                <a:solidFill>
                  <a:schemeClr val="tx1"/>
                </a:solidFill>
              </a:rPr>
              <a:t>can suffer from a lack of </a:t>
            </a:r>
            <a:r>
              <a:rPr lang="en-US" dirty="0">
                <a:solidFill>
                  <a:srgbClr val="FF0000"/>
                </a:solidFill>
              </a:rPr>
              <a:t>diversity</a:t>
            </a:r>
            <a:r>
              <a:rPr lang="en-US" dirty="0">
                <a:solidFill>
                  <a:schemeClr val="tx1"/>
                </a:solidFill>
              </a:rPr>
              <a:t> among the k states—they can become clustered in a small region of the state space. </a:t>
            </a:r>
          </a:p>
          <a:p>
            <a:pPr algn="just"/>
            <a:endParaRPr lang="en-US" dirty="0">
              <a:solidFill>
                <a:schemeClr val="tx1"/>
              </a:solidFill>
            </a:endParaRPr>
          </a:p>
          <a:p>
            <a:pPr algn="just"/>
            <a:r>
              <a:rPr lang="en-US" dirty="0">
                <a:solidFill>
                  <a:schemeClr val="tx1"/>
                </a:solidFill>
              </a:rPr>
              <a:t>A variant called </a:t>
            </a:r>
            <a:r>
              <a:rPr lang="en-US" dirty="0">
                <a:solidFill>
                  <a:srgbClr val="FF0000"/>
                </a:solidFill>
              </a:rPr>
              <a:t>stochastic beam search</a:t>
            </a:r>
            <a:r>
              <a:rPr lang="en-US" dirty="0">
                <a:solidFill>
                  <a:schemeClr val="tx1"/>
                </a:solidFill>
              </a:rPr>
              <a:t>, analogous to stochastic hill climbing, helps alleviate this problem. </a:t>
            </a:r>
          </a:p>
          <a:p>
            <a:pPr algn="just"/>
            <a:endParaRPr lang="en-US" dirty="0">
              <a:solidFill>
                <a:schemeClr val="tx1"/>
              </a:solidFill>
            </a:endParaRPr>
          </a:p>
          <a:p>
            <a:pPr algn="just"/>
            <a:r>
              <a:rPr lang="en-US" dirty="0">
                <a:solidFill>
                  <a:schemeClr val="tx1"/>
                </a:solidFill>
              </a:rPr>
              <a:t>Instead of choosing the top k successors, stochastic beam search c</a:t>
            </a:r>
            <a:r>
              <a:rPr lang="en-US" dirty="0">
                <a:solidFill>
                  <a:srgbClr val="FF0000"/>
                </a:solidFill>
              </a:rPr>
              <a:t>hooses successors with probability </a:t>
            </a:r>
            <a:r>
              <a:rPr lang="en-US" dirty="0">
                <a:solidFill>
                  <a:schemeClr val="tx1"/>
                </a:solidFill>
              </a:rPr>
              <a:t>proportional to the successor’s value, thus increasing diversity.</a:t>
            </a:r>
          </a:p>
        </p:txBody>
      </p:sp>
    </p:spTree>
    <p:extLst>
      <p:ext uri="{BB962C8B-B14F-4D97-AF65-F5344CB8AC3E}">
        <p14:creationId xmlns:p14="http://schemas.microsoft.com/office/powerpoint/2010/main" val="123751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Evolutionary algorithms</a:t>
            </a:r>
          </a:p>
        </p:txBody>
      </p:sp>
      <p:sp>
        <p:nvSpPr>
          <p:cNvPr id="3" name="Subtitle 2"/>
          <p:cNvSpPr>
            <a:spLocks noGrp="1"/>
          </p:cNvSpPr>
          <p:nvPr>
            <p:ph type="subTitle" idx="1"/>
          </p:nvPr>
        </p:nvSpPr>
        <p:spPr>
          <a:xfrm>
            <a:off x="486697" y="2363928"/>
            <a:ext cx="8044907" cy="3852314"/>
          </a:xfrm>
        </p:spPr>
        <p:txBody>
          <a:bodyPr>
            <a:normAutofit/>
          </a:bodyPr>
          <a:lstStyle/>
          <a:p>
            <a:pPr algn="just"/>
            <a:r>
              <a:rPr lang="en-US" dirty="0">
                <a:solidFill>
                  <a:srgbClr val="FF0000"/>
                </a:solidFill>
              </a:rPr>
              <a:t>Evolutionary algorithms </a:t>
            </a:r>
            <a:r>
              <a:rPr lang="en-US" dirty="0">
                <a:solidFill>
                  <a:schemeClr val="tx1"/>
                </a:solidFill>
              </a:rPr>
              <a:t>can be seen as variants of </a:t>
            </a:r>
            <a:r>
              <a:rPr lang="en-US" dirty="0">
                <a:solidFill>
                  <a:srgbClr val="FF0000"/>
                </a:solidFill>
              </a:rPr>
              <a:t>stochastic beam search </a:t>
            </a:r>
            <a:r>
              <a:rPr lang="en-US" dirty="0">
                <a:solidFill>
                  <a:schemeClr val="tx1"/>
                </a:solidFill>
              </a:rPr>
              <a:t>that are explicitly motivated by the metaphor of </a:t>
            </a:r>
            <a:r>
              <a:rPr lang="en-US" dirty="0">
                <a:solidFill>
                  <a:srgbClr val="FF0000"/>
                </a:solidFill>
              </a:rPr>
              <a:t>natural selection </a:t>
            </a:r>
            <a:r>
              <a:rPr lang="en-US" dirty="0">
                <a:solidFill>
                  <a:schemeClr val="tx1"/>
                </a:solidFill>
              </a:rPr>
              <a:t>in biology: </a:t>
            </a:r>
          </a:p>
          <a:p>
            <a:pPr algn="just"/>
            <a:endParaRPr lang="en-US" dirty="0">
              <a:solidFill>
                <a:schemeClr val="tx1"/>
              </a:solidFill>
            </a:endParaRPr>
          </a:p>
          <a:p>
            <a:pPr algn="just"/>
            <a:r>
              <a:rPr lang="en-US" dirty="0">
                <a:solidFill>
                  <a:schemeClr val="tx1"/>
                </a:solidFill>
              </a:rPr>
              <a:t>there is a </a:t>
            </a:r>
            <a:r>
              <a:rPr lang="en-US" dirty="0">
                <a:solidFill>
                  <a:srgbClr val="FF0000"/>
                </a:solidFill>
              </a:rPr>
              <a:t>population</a:t>
            </a:r>
            <a:r>
              <a:rPr lang="en-US" dirty="0">
                <a:solidFill>
                  <a:schemeClr val="tx1"/>
                </a:solidFill>
              </a:rPr>
              <a:t> of individuals (states), in which the fittest (highest value) individuals produce offspring (successor states) that populate the next generation, a process called </a:t>
            </a:r>
            <a:r>
              <a:rPr lang="en-US" dirty="0">
                <a:solidFill>
                  <a:srgbClr val="FF0000"/>
                </a:solidFill>
              </a:rPr>
              <a:t>recombination</a:t>
            </a:r>
            <a:r>
              <a:rPr lang="en-US" dirty="0">
                <a:solidFill>
                  <a:schemeClr val="tx1"/>
                </a:solidFill>
              </a:rPr>
              <a:t>. </a:t>
            </a:r>
          </a:p>
          <a:p>
            <a:pPr algn="just"/>
            <a:endParaRPr lang="en-US" dirty="0">
              <a:solidFill>
                <a:schemeClr val="tx1"/>
              </a:solidFill>
            </a:endParaRPr>
          </a:p>
          <a:p>
            <a:pPr algn="just"/>
            <a:r>
              <a:rPr lang="en-US" dirty="0">
                <a:solidFill>
                  <a:schemeClr val="tx1"/>
                </a:solidFill>
              </a:rPr>
              <a:t>There are endless forms of evolutionary algorithms, varying in the following ways:</a:t>
            </a:r>
          </a:p>
          <a:p>
            <a:pPr marL="285750" indent="-285750" algn="just">
              <a:buFont typeface="Arial" panose="020B0604020202020204" pitchFamily="34" charset="0"/>
              <a:buChar char="•"/>
            </a:pPr>
            <a:r>
              <a:rPr lang="en-US" dirty="0">
                <a:solidFill>
                  <a:schemeClr val="tx1"/>
                </a:solidFill>
              </a:rPr>
              <a:t>The </a:t>
            </a:r>
            <a:r>
              <a:rPr lang="en-US" dirty="0">
                <a:solidFill>
                  <a:srgbClr val="FF0000"/>
                </a:solidFill>
              </a:rPr>
              <a:t>size</a:t>
            </a:r>
            <a:r>
              <a:rPr lang="en-US" dirty="0">
                <a:solidFill>
                  <a:schemeClr val="tx1"/>
                </a:solidFill>
              </a:rPr>
              <a:t> of the population.</a:t>
            </a:r>
          </a:p>
          <a:p>
            <a:pPr marL="285750" indent="-285750" algn="just">
              <a:buFont typeface="Arial" panose="020B0604020202020204" pitchFamily="34" charset="0"/>
              <a:buChar char="•"/>
            </a:pPr>
            <a:r>
              <a:rPr lang="en-US" dirty="0">
                <a:solidFill>
                  <a:schemeClr val="tx1"/>
                </a:solidFill>
              </a:rPr>
              <a:t> The </a:t>
            </a:r>
            <a:r>
              <a:rPr lang="en-US" dirty="0">
                <a:solidFill>
                  <a:srgbClr val="FF0000"/>
                </a:solidFill>
              </a:rPr>
              <a:t>representation or encoding</a:t>
            </a:r>
            <a:r>
              <a:rPr lang="en-US" dirty="0">
                <a:solidFill>
                  <a:schemeClr val="tx1"/>
                </a:solidFill>
              </a:rPr>
              <a:t> of each individual. In </a:t>
            </a:r>
            <a:r>
              <a:rPr lang="en-US" dirty="0">
                <a:solidFill>
                  <a:srgbClr val="FF0000"/>
                </a:solidFill>
              </a:rPr>
              <a:t>genetic algorithms</a:t>
            </a:r>
            <a:r>
              <a:rPr lang="en-US" dirty="0">
                <a:solidFill>
                  <a:schemeClr val="tx1"/>
                </a:solidFill>
              </a:rPr>
              <a:t>, each individual is a string over a finite alphabet (often a Boolean string), just as DNA is a string over the alphabet ACGT.</a:t>
            </a:r>
          </a:p>
          <a:p>
            <a:pPr marL="285750" indent="-285750" algn="jus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429486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Evolutionary algorithms</a:t>
            </a:r>
          </a:p>
        </p:txBody>
      </p:sp>
      <p:sp>
        <p:nvSpPr>
          <p:cNvPr id="3" name="Subtitle 2"/>
          <p:cNvSpPr>
            <a:spLocks noGrp="1"/>
          </p:cNvSpPr>
          <p:nvPr>
            <p:ph type="subTitle" idx="1"/>
          </p:nvPr>
        </p:nvSpPr>
        <p:spPr>
          <a:xfrm>
            <a:off x="486697" y="2363928"/>
            <a:ext cx="8044907" cy="3852314"/>
          </a:xfrm>
        </p:spPr>
        <p:txBody>
          <a:bodyPr>
            <a:normAutofit/>
          </a:bodyPr>
          <a:lstStyle/>
          <a:p>
            <a:pPr marL="285750" indent="-285750" algn="just">
              <a:buFont typeface="Arial" panose="020B0604020202020204" pitchFamily="34" charset="0"/>
              <a:buChar char="•"/>
            </a:pPr>
            <a:r>
              <a:rPr lang="en-US" dirty="0">
                <a:solidFill>
                  <a:schemeClr val="tx1"/>
                </a:solidFill>
              </a:rPr>
              <a:t>The </a:t>
            </a:r>
            <a:r>
              <a:rPr lang="en-US" dirty="0">
                <a:solidFill>
                  <a:srgbClr val="FF0000"/>
                </a:solidFill>
              </a:rPr>
              <a:t>mixing number</a:t>
            </a:r>
            <a:r>
              <a:rPr lang="en-US" dirty="0">
                <a:solidFill>
                  <a:schemeClr val="tx1"/>
                </a:solidFill>
              </a:rPr>
              <a:t>, ρ, which is the number of parents that come together to form offspring. The most common case is ρ = 2: two parents combine their “genes” (parts of their representation) to form offspring. When ρ = 1 we have stochastic beam search.</a:t>
            </a:r>
          </a:p>
          <a:p>
            <a:pPr marL="285750" indent="-285750" algn="just">
              <a:buFont typeface="Arial" panose="020B0604020202020204" pitchFamily="34" charset="0"/>
              <a:buChar char="•"/>
            </a:pPr>
            <a:r>
              <a:rPr lang="en-US" dirty="0">
                <a:solidFill>
                  <a:schemeClr val="tx1"/>
                </a:solidFill>
              </a:rPr>
              <a:t>The </a:t>
            </a:r>
            <a:r>
              <a:rPr lang="en-US" dirty="0">
                <a:solidFill>
                  <a:srgbClr val="FF0000"/>
                </a:solidFill>
              </a:rPr>
              <a:t>selection</a:t>
            </a:r>
            <a:r>
              <a:rPr lang="en-US" dirty="0">
                <a:solidFill>
                  <a:schemeClr val="tx1"/>
                </a:solidFill>
              </a:rPr>
              <a:t> process for selecting the individuals who will become the parents of the next generation: one possibility is to select from all individuals with probability proportional to their fitness score.</a:t>
            </a:r>
          </a:p>
          <a:p>
            <a:pPr marL="285750" indent="-285750" algn="just">
              <a:buFont typeface="Arial" panose="020B0604020202020204" pitchFamily="34" charset="0"/>
              <a:buChar char="•"/>
            </a:pPr>
            <a:r>
              <a:rPr lang="en-US" dirty="0">
                <a:solidFill>
                  <a:schemeClr val="tx1"/>
                </a:solidFill>
              </a:rPr>
              <a:t>The </a:t>
            </a:r>
            <a:r>
              <a:rPr lang="en-US" dirty="0">
                <a:solidFill>
                  <a:srgbClr val="FF0000"/>
                </a:solidFill>
              </a:rPr>
              <a:t>recombination (also known as crossover)</a:t>
            </a:r>
            <a:r>
              <a:rPr lang="en-US" dirty="0">
                <a:solidFill>
                  <a:schemeClr val="tx1"/>
                </a:solidFill>
              </a:rPr>
              <a:t> procedure. One common approach (assuming ρ = 2), is to randomly select a </a:t>
            </a:r>
            <a:r>
              <a:rPr lang="en-US" dirty="0">
                <a:solidFill>
                  <a:srgbClr val="FF0000"/>
                </a:solidFill>
              </a:rPr>
              <a:t>crossover point </a:t>
            </a:r>
            <a:r>
              <a:rPr lang="en-US" dirty="0">
                <a:solidFill>
                  <a:schemeClr val="tx1"/>
                </a:solidFill>
              </a:rPr>
              <a:t>to split each of the parent strings, and recombine the parts to form two </a:t>
            </a:r>
            <a:r>
              <a:rPr lang="en-US" dirty="0">
                <a:solidFill>
                  <a:srgbClr val="FF0000"/>
                </a:solidFill>
              </a:rPr>
              <a:t>children (also called as offsprings)</a:t>
            </a:r>
            <a:r>
              <a:rPr lang="en-US" dirty="0">
                <a:solidFill>
                  <a:schemeClr val="tx1"/>
                </a:solidFill>
              </a:rPr>
              <a:t>, one with the first part of parent 1 and the second part of parent 2; the other with the second part of parent 1 and the first part of parent 2.</a:t>
            </a:r>
          </a:p>
        </p:txBody>
      </p:sp>
    </p:spTree>
    <p:extLst>
      <p:ext uri="{BB962C8B-B14F-4D97-AF65-F5344CB8AC3E}">
        <p14:creationId xmlns:p14="http://schemas.microsoft.com/office/powerpoint/2010/main" val="304416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Evolutionary algorithms</a:t>
            </a:r>
          </a:p>
        </p:txBody>
      </p:sp>
      <p:sp>
        <p:nvSpPr>
          <p:cNvPr id="3" name="Subtitle 2"/>
          <p:cNvSpPr>
            <a:spLocks noGrp="1"/>
          </p:cNvSpPr>
          <p:nvPr>
            <p:ph type="subTitle" idx="1"/>
          </p:nvPr>
        </p:nvSpPr>
        <p:spPr>
          <a:xfrm>
            <a:off x="486697" y="2363928"/>
            <a:ext cx="8044907" cy="3852314"/>
          </a:xfrm>
        </p:spPr>
        <p:txBody>
          <a:bodyPr>
            <a:normAutofit/>
          </a:bodyPr>
          <a:lstStyle/>
          <a:p>
            <a:pPr marL="285750" indent="-285750" algn="just">
              <a:buFont typeface="Arial" panose="020B0604020202020204" pitchFamily="34" charset="0"/>
              <a:buChar char="•"/>
            </a:pPr>
            <a:r>
              <a:rPr lang="en-US" dirty="0">
                <a:solidFill>
                  <a:schemeClr val="tx1"/>
                </a:solidFill>
              </a:rPr>
              <a:t>The </a:t>
            </a:r>
            <a:r>
              <a:rPr lang="en-US" dirty="0">
                <a:solidFill>
                  <a:srgbClr val="FF0000"/>
                </a:solidFill>
              </a:rPr>
              <a:t>mutation rate</a:t>
            </a:r>
            <a:r>
              <a:rPr lang="en-US" dirty="0">
                <a:solidFill>
                  <a:schemeClr val="tx1"/>
                </a:solidFill>
              </a:rPr>
              <a:t>, which determines how often offspring have random mutations to their representation. Once an </a:t>
            </a:r>
            <a:r>
              <a:rPr lang="en-US" dirty="0">
                <a:solidFill>
                  <a:srgbClr val="FF0000"/>
                </a:solidFill>
              </a:rPr>
              <a:t>offspring</a:t>
            </a:r>
            <a:r>
              <a:rPr lang="en-US" dirty="0">
                <a:solidFill>
                  <a:schemeClr val="tx1"/>
                </a:solidFill>
              </a:rPr>
              <a:t> has been generated, every bit in its composition is flipped with probability equal to the mutation rate.</a:t>
            </a:r>
          </a:p>
          <a:p>
            <a:pPr marL="285750" indent="-285750" algn="just">
              <a:buFont typeface="Arial" panose="020B0604020202020204" pitchFamily="34" charset="0"/>
              <a:buChar char="•"/>
            </a:pPr>
            <a:r>
              <a:rPr lang="en-US" dirty="0">
                <a:solidFill>
                  <a:schemeClr val="tx1"/>
                </a:solidFill>
              </a:rPr>
              <a:t>The makeup of the </a:t>
            </a:r>
            <a:r>
              <a:rPr lang="en-US" dirty="0">
                <a:solidFill>
                  <a:srgbClr val="FF0000"/>
                </a:solidFill>
              </a:rPr>
              <a:t>next generation</a:t>
            </a:r>
            <a:r>
              <a:rPr lang="en-US" dirty="0">
                <a:solidFill>
                  <a:schemeClr val="tx1"/>
                </a:solidFill>
              </a:rPr>
              <a:t>. This can be just the newly formed offspring, or it can include a few top-scoring parents from the previous generation (a practice called </a:t>
            </a:r>
            <a:r>
              <a:rPr lang="en-US" dirty="0">
                <a:solidFill>
                  <a:srgbClr val="FF0000"/>
                </a:solidFill>
              </a:rPr>
              <a:t>elitism</a:t>
            </a:r>
            <a:r>
              <a:rPr lang="en-US" dirty="0">
                <a:solidFill>
                  <a:schemeClr val="tx1"/>
                </a:solidFill>
              </a:rPr>
              <a:t>, which guarantees that overall fitness will never decrease over time). The practice of </a:t>
            </a:r>
            <a:r>
              <a:rPr lang="en-US" dirty="0">
                <a:solidFill>
                  <a:srgbClr val="FF0000"/>
                </a:solidFill>
              </a:rPr>
              <a:t>culling</a:t>
            </a:r>
            <a:r>
              <a:rPr lang="en-US" dirty="0">
                <a:solidFill>
                  <a:schemeClr val="tx1"/>
                </a:solidFill>
              </a:rPr>
              <a:t>, in which all individuals below a given threshold are discarded, can lead to a speedup.</a:t>
            </a:r>
          </a:p>
        </p:txBody>
      </p:sp>
    </p:spTree>
    <p:extLst>
      <p:ext uri="{BB962C8B-B14F-4D97-AF65-F5344CB8AC3E}">
        <p14:creationId xmlns:p14="http://schemas.microsoft.com/office/powerpoint/2010/main" val="202364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Font typeface="Arial" panose="020B0604020202020204" pitchFamily="34" charset="0"/>
              <a:buChar char="•"/>
            </a:pPr>
            <a:r>
              <a:rPr lang="en-US" sz="2400" dirty="0">
                <a:solidFill>
                  <a:schemeClr val="tx1"/>
                </a:solidFill>
              </a:rPr>
              <a:t>Local Search</a:t>
            </a:r>
          </a:p>
          <a:p>
            <a:pPr marL="342900" indent="-342900">
              <a:buFont typeface="Arial" panose="020B0604020202020204" pitchFamily="34" charset="0"/>
              <a:buChar char="•"/>
            </a:pPr>
            <a:r>
              <a:rPr lang="en-US" sz="2400" dirty="0">
                <a:solidFill>
                  <a:schemeClr val="tx1"/>
                </a:solidFill>
              </a:rPr>
              <a:t>Local Search Algorithms and Optimization Problems</a:t>
            </a:r>
          </a:p>
          <a:p>
            <a:pPr marL="800100" lvl="1" indent="-342900" algn="l">
              <a:buFont typeface="Arial" panose="020B0604020202020204" pitchFamily="34" charset="0"/>
              <a:buChar char="•"/>
            </a:pPr>
            <a:r>
              <a:rPr lang="en-US" sz="2000" dirty="0">
                <a:solidFill>
                  <a:schemeClr val="tx1"/>
                </a:solidFill>
              </a:rPr>
              <a:t>Hill Climbing Search</a:t>
            </a:r>
          </a:p>
          <a:p>
            <a:pPr marL="800100" lvl="1" indent="-342900" algn="l">
              <a:buFont typeface="Arial" panose="020B0604020202020204" pitchFamily="34" charset="0"/>
              <a:buChar char="•"/>
            </a:pPr>
            <a:r>
              <a:rPr lang="en-US" sz="2000" dirty="0">
                <a:solidFill>
                  <a:schemeClr val="tx1"/>
                </a:solidFill>
              </a:rPr>
              <a:t>Simulated Annealing</a:t>
            </a:r>
          </a:p>
          <a:p>
            <a:pPr marL="800100" lvl="1" indent="-342900" algn="l">
              <a:buFont typeface="Arial" panose="020B0604020202020204" pitchFamily="34" charset="0"/>
              <a:buChar char="•"/>
            </a:pPr>
            <a:r>
              <a:rPr lang="en-US" sz="2000" dirty="0">
                <a:solidFill>
                  <a:schemeClr val="tx1"/>
                </a:solidFill>
              </a:rPr>
              <a:t>Local Beam Search</a:t>
            </a:r>
          </a:p>
          <a:p>
            <a:pPr marL="800100" lvl="1" indent="-342900" algn="l">
              <a:buFont typeface="Arial" panose="020B0604020202020204" pitchFamily="34" charset="0"/>
              <a:buChar char="•"/>
            </a:pPr>
            <a:r>
              <a:rPr lang="en-US" sz="2000" dirty="0">
                <a:solidFill>
                  <a:schemeClr val="tx1"/>
                </a:solidFill>
              </a:rPr>
              <a:t>Evolutionary Algorithms</a:t>
            </a:r>
          </a:p>
          <a:p>
            <a:pPr marL="1257300" lvl="2" indent="-342900" algn="l">
              <a:buFont typeface="Arial" panose="020B0604020202020204" pitchFamily="34" charset="0"/>
              <a:buChar char="•"/>
            </a:pPr>
            <a:r>
              <a:rPr lang="en-US" sz="1800" dirty="0">
                <a:solidFill>
                  <a:schemeClr val="tx1"/>
                </a:solidFill>
              </a:rPr>
              <a:t>Genetic Algorithms</a:t>
            </a:r>
            <a:endParaRPr lang="en-US" sz="1400"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3" name="Subtitle 2"/>
          <p:cNvSpPr>
            <a:spLocks noGrp="1"/>
          </p:cNvSpPr>
          <p:nvPr>
            <p:ph type="subTitle" idx="1"/>
          </p:nvPr>
        </p:nvSpPr>
        <p:spPr>
          <a:xfrm>
            <a:off x="486697" y="4160939"/>
            <a:ext cx="8044907" cy="2055302"/>
          </a:xfrm>
        </p:spPr>
        <p:txBody>
          <a:bodyPr>
            <a:normAutofit fontScale="92500"/>
          </a:bodyPr>
          <a:lstStyle/>
          <a:p>
            <a:pPr marL="285750" indent="-285750" algn="just">
              <a:buFont typeface="Arial" panose="020B0604020202020204" pitchFamily="34" charset="0"/>
              <a:buChar char="•"/>
            </a:pPr>
            <a:r>
              <a:rPr lang="en-US" b="1" dirty="0">
                <a:solidFill>
                  <a:schemeClr val="tx1"/>
                </a:solidFill>
              </a:rPr>
              <a:t>(a) </a:t>
            </a:r>
            <a:r>
              <a:rPr lang="en-US" dirty="0">
                <a:solidFill>
                  <a:schemeClr val="tx1"/>
                </a:solidFill>
              </a:rPr>
              <a:t>shows a population of four 8-digit strings, each representing a state of the </a:t>
            </a:r>
            <a:r>
              <a:rPr lang="en-US" dirty="0">
                <a:solidFill>
                  <a:srgbClr val="FF0000"/>
                </a:solidFill>
              </a:rPr>
              <a:t>8-queens puzzle</a:t>
            </a:r>
            <a:r>
              <a:rPr lang="en-US" dirty="0">
                <a:solidFill>
                  <a:schemeClr val="tx1"/>
                </a:solidFill>
              </a:rPr>
              <a:t>: the c-</a:t>
            </a:r>
            <a:r>
              <a:rPr lang="en-US" dirty="0" err="1">
                <a:solidFill>
                  <a:schemeClr val="tx1"/>
                </a:solidFill>
              </a:rPr>
              <a:t>th</a:t>
            </a:r>
            <a:r>
              <a:rPr lang="en-US" dirty="0">
                <a:solidFill>
                  <a:schemeClr val="tx1"/>
                </a:solidFill>
              </a:rPr>
              <a:t> digit represents the row number of the queen in column c. </a:t>
            </a:r>
          </a:p>
          <a:p>
            <a:pPr marL="285750" indent="-285750" algn="just">
              <a:buFont typeface="Arial" panose="020B0604020202020204" pitchFamily="34" charset="0"/>
              <a:buChar char="•"/>
            </a:pPr>
            <a:r>
              <a:rPr lang="en-US" b="1" dirty="0">
                <a:solidFill>
                  <a:schemeClr val="tx1"/>
                </a:solidFill>
              </a:rPr>
              <a:t>In (b)</a:t>
            </a:r>
            <a:r>
              <a:rPr lang="en-US" dirty="0">
                <a:solidFill>
                  <a:schemeClr val="tx1"/>
                </a:solidFill>
              </a:rPr>
              <a:t>, each state is rated by the </a:t>
            </a:r>
            <a:r>
              <a:rPr lang="en-US" dirty="0">
                <a:solidFill>
                  <a:srgbClr val="FF0000"/>
                </a:solidFill>
              </a:rPr>
              <a:t>fitness function</a:t>
            </a:r>
            <a:r>
              <a:rPr lang="en-US" dirty="0">
                <a:solidFill>
                  <a:schemeClr val="tx1"/>
                </a:solidFill>
              </a:rPr>
              <a:t>. Higher fitness values are better, so for the 8-queens problem we use the number of nonattacking pairs of queens, which has a value of 8×7=2 = 28 for a solution. The values of the four states in (b) are 24, 23, 20, and 11. The fitness scores are then normalized to probabilities, and the resulting values are shown next to the fitness values in (b)</a:t>
            </a:r>
          </a:p>
        </p:txBody>
      </p:sp>
      <p:pic>
        <p:nvPicPr>
          <p:cNvPr id="5" name="Picture 4">
            <a:extLst>
              <a:ext uri="{FF2B5EF4-FFF2-40B4-BE49-F238E27FC236}">
                <a16:creationId xmlns:a16="http://schemas.microsoft.com/office/drawing/2014/main" id="{98F135DD-964F-9FEC-D157-ABFCE08879B3}"/>
              </a:ext>
            </a:extLst>
          </p:cNvPr>
          <p:cNvPicPr>
            <a:picLocks noChangeAspect="1"/>
          </p:cNvPicPr>
          <p:nvPr/>
        </p:nvPicPr>
        <p:blipFill>
          <a:blip r:embed="rId2"/>
          <a:stretch>
            <a:fillRect/>
          </a:stretch>
        </p:blipFill>
        <p:spPr>
          <a:xfrm>
            <a:off x="562130" y="2099228"/>
            <a:ext cx="7894040" cy="1952655"/>
          </a:xfrm>
          <a:prstGeom prst="rect">
            <a:avLst/>
          </a:prstGeom>
        </p:spPr>
      </p:pic>
    </p:spTree>
    <p:extLst>
      <p:ext uri="{BB962C8B-B14F-4D97-AF65-F5344CB8AC3E}">
        <p14:creationId xmlns:p14="http://schemas.microsoft.com/office/powerpoint/2010/main" val="358350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3" name="Subtitle 2"/>
          <p:cNvSpPr>
            <a:spLocks noGrp="1"/>
          </p:cNvSpPr>
          <p:nvPr>
            <p:ph type="subTitle" idx="1"/>
          </p:nvPr>
        </p:nvSpPr>
        <p:spPr>
          <a:xfrm>
            <a:off x="486697" y="4160939"/>
            <a:ext cx="8044907" cy="2055302"/>
          </a:xfrm>
        </p:spPr>
        <p:txBody>
          <a:bodyPr>
            <a:normAutofit fontScale="92500"/>
          </a:bodyPr>
          <a:lstStyle/>
          <a:p>
            <a:pPr marL="285750" indent="-285750" algn="just">
              <a:buFont typeface="Arial" panose="020B0604020202020204" pitchFamily="34" charset="0"/>
              <a:buChar char="•"/>
            </a:pPr>
            <a:r>
              <a:rPr lang="en-US" b="1" dirty="0">
                <a:solidFill>
                  <a:schemeClr val="tx1"/>
                </a:solidFill>
              </a:rPr>
              <a:t>In (c), </a:t>
            </a:r>
            <a:r>
              <a:rPr lang="en-US" dirty="0">
                <a:solidFill>
                  <a:schemeClr val="tx1"/>
                </a:solidFill>
              </a:rPr>
              <a:t>two pairs of </a:t>
            </a:r>
            <a:r>
              <a:rPr lang="en-US" dirty="0">
                <a:solidFill>
                  <a:srgbClr val="FF0000"/>
                </a:solidFill>
              </a:rPr>
              <a:t>parents</a:t>
            </a:r>
            <a:r>
              <a:rPr lang="en-US" dirty="0">
                <a:solidFill>
                  <a:schemeClr val="tx1"/>
                </a:solidFill>
              </a:rPr>
              <a:t> are selected, in accordance with the probabilities in (b). Notice that one individual is selected twice and one not at all. For each selected pair, a </a:t>
            </a:r>
            <a:r>
              <a:rPr lang="en-US" dirty="0">
                <a:solidFill>
                  <a:srgbClr val="FF0000"/>
                </a:solidFill>
              </a:rPr>
              <a:t>crossover point </a:t>
            </a:r>
            <a:r>
              <a:rPr lang="en-US" dirty="0">
                <a:solidFill>
                  <a:schemeClr val="tx1"/>
                </a:solidFill>
              </a:rPr>
              <a:t>(dotted line) is chosen randomly. </a:t>
            </a:r>
          </a:p>
          <a:p>
            <a:pPr marL="285750" indent="-285750" algn="just">
              <a:buFont typeface="Arial" panose="020B0604020202020204" pitchFamily="34" charset="0"/>
              <a:buChar char="•"/>
            </a:pPr>
            <a:r>
              <a:rPr lang="en-US" b="1" dirty="0">
                <a:solidFill>
                  <a:schemeClr val="tx1"/>
                </a:solidFill>
              </a:rPr>
              <a:t>In (d)</a:t>
            </a:r>
            <a:r>
              <a:rPr lang="en-US" dirty="0">
                <a:solidFill>
                  <a:schemeClr val="tx1"/>
                </a:solidFill>
              </a:rPr>
              <a:t>, we </a:t>
            </a:r>
            <a:r>
              <a:rPr lang="en-US" dirty="0">
                <a:solidFill>
                  <a:srgbClr val="FF0000"/>
                </a:solidFill>
              </a:rPr>
              <a:t>cross over </a:t>
            </a:r>
            <a:r>
              <a:rPr lang="en-US" dirty="0">
                <a:solidFill>
                  <a:schemeClr val="tx1"/>
                </a:solidFill>
              </a:rPr>
              <a:t>the parent strings at the crossover points, yielding new </a:t>
            </a:r>
            <a:r>
              <a:rPr lang="en-US" dirty="0">
                <a:solidFill>
                  <a:srgbClr val="FF0000"/>
                </a:solidFill>
              </a:rPr>
              <a:t>offspring</a:t>
            </a:r>
            <a:r>
              <a:rPr lang="en-US" dirty="0">
                <a:solidFill>
                  <a:schemeClr val="tx1"/>
                </a:solidFill>
              </a:rPr>
              <a:t>. For example, the first child of the first pair gets the first three digits (327) from the first parent and the remaining digits (48552) from the second parent.</a:t>
            </a:r>
          </a:p>
          <a:p>
            <a:pPr marL="285750" indent="-285750" algn="just">
              <a:buFont typeface="Arial" panose="020B0604020202020204" pitchFamily="34" charset="0"/>
              <a:buChar char="•"/>
            </a:pPr>
            <a:r>
              <a:rPr lang="en-US" dirty="0">
                <a:solidFill>
                  <a:schemeClr val="tx1"/>
                </a:solidFill>
              </a:rPr>
              <a:t>The 8-queens states involved in this </a:t>
            </a:r>
            <a:r>
              <a:rPr lang="en-US" dirty="0">
                <a:solidFill>
                  <a:srgbClr val="FF0000"/>
                </a:solidFill>
              </a:rPr>
              <a:t>recombination</a:t>
            </a:r>
            <a:r>
              <a:rPr lang="en-US" dirty="0">
                <a:solidFill>
                  <a:schemeClr val="tx1"/>
                </a:solidFill>
              </a:rPr>
              <a:t> step are shown in the next slide.</a:t>
            </a:r>
          </a:p>
        </p:txBody>
      </p:sp>
      <p:pic>
        <p:nvPicPr>
          <p:cNvPr id="5" name="Picture 4">
            <a:extLst>
              <a:ext uri="{FF2B5EF4-FFF2-40B4-BE49-F238E27FC236}">
                <a16:creationId xmlns:a16="http://schemas.microsoft.com/office/drawing/2014/main" id="{98F135DD-964F-9FEC-D157-ABFCE08879B3}"/>
              </a:ext>
            </a:extLst>
          </p:cNvPr>
          <p:cNvPicPr>
            <a:picLocks noChangeAspect="1"/>
          </p:cNvPicPr>
          <p:nvPr/>
        </p:nvPicPr>
        <p:blipFill>
          <a:blip r:embed="rId2"/>
          <a:stretch>
            <a:fillRect/>
          </a:stretch>
        </p:blipFill>
        <p:spPr>
          <a:xfrm>
            <a:off x="562130" y="2099228"/>
            <a:ext cx="7894040" cy="1952655"/>
          </a:xfrm>
          <a:prstGeom prst="rect">
            <a:avLst/>
          </a:prstGeom>
        </p:spPr>
      </p:pic>
    </p:spTree>
    <p:extLst>
      <p:ext uri="{BB962C8B-B14F-4D97-AF65-F5344CB8AC3E}">
        <p14:creationId xmlns:p14="http://schemas.microsoft.com/office/powerpoint/2010/main" val="1209805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6" name="Subtitle 5">
            <a:extLst>
              <a:ext uri="{FF2B5EF4-FFF2-40B4-BE49-F238E27FC236}">
                <a16:creationId xmlns:a16="http://schemas.microsoft.com/office/drawing/2014/main" id="{65004600-3D0C-2E64-FC56-9BAC525B91F4}"/>
              </a:ext>
            </a:extLst>
          </p:cNvPr>
          <p:cNvSpPr>
            <a:spLocks noGrp="1"/>
          </p:cNvSpPr>
          <p:nvPr>
            <p:ph type="subTitle" idx="1"/>
          </p:nvPr>
        </p:nvSpPr>
        <p:spPr/>
        <p:txBody>
          <a:bodyPr/>
          <a:lstStyle/>
          <a:p>
            <a:r>
              <a:rPr lang="en-US" dirty="0"/>
              <a:t>Crossover in 8-queen puzzle</a:t>
            </a:r>
          </a:p>
        </p:txBody>
      </p:sp>
      <p:pic>
        <p:nvPicPr>
          <p:cNvPr id="8" name="Picture 7">
            <a:extLst>
              <a:ext uri="{FF2B5EF4-FFF2-40B4-BE49-F238E27FC236}">
                <a16:creationId xmlns:a16="http://schemas.microsoft.com/office/drawing/2014/main" id="{D7175D51-02A8-D7B8-ABAA-234ECB1537A4}"/>
              </a:ext>
            </a:extLst>
          </p:cNvPr>
          <p:cNvPicPr>
            <a:picLocks noChangeAspect="1"/>
          </p:cNvPicPr>
          <p:nvPr/>
        </p:nvPicPr>
        <p:blipFill>
          <a:blip r:embed="rId2"/>
          <a:stretch>
            <a:fillRect/>
          </a:stretch>
        </p:blipFill>
        <p:spPr>
          <a:xfrm>
            <a:off x="421341" y="2279172"/>
            <a:ext cx="5950712" cy="1709214"/>
          </a:xfrm>
          <a:prstGeom prst="rect">
            <a:avLst/>
          </a:prstGeom>
        </p:spPr>
      </p:pic>
      <p:sp>
        <p:nvSpPr>
          <p:cNvPr id="10" name="TextBox 9">
            <a:extLst>
              <a:ext uri="{FF2B5EF4-FFF2-40B4-BE49-F238E27FC236}">
                <a16:creationId xmlns:a16="http://schemas.microsoft.com/office/drawing/2014/main" id="{483A10B7-407C-FFA4-2C75-FC7904C5C475}"/>
              </a:ext>
            </a:extLst>
          </p:cNvPr>
          <p:cNvSpPr txBox="1"/>
          <p:nvPr/>
        </p:nvSpPr>
        <p:spPr>
          <a:xfrm>
            <a:off x="4762056" y="4448886"/>
            <a:ext cx="4102400" cy="1569660"/>
          </a:xfrm>
          <a:prstGeom prst="rect">
            <a:avLst/>
          </a:prstGeom>
          <a:solidFill>
            <a:schemeClr val="tx2">
              <a:lumMod val="40000"/>
              <a:lumOff val="60000"/>
            </a:schemeClr>
          </a:solidFill>
        </p:spPr>
        <p:txBody>
          <a:bodyPr wrap="square">
            <a:spAutoFit/>
          </a:bodyPr>
          <a:lstStyle/>
          <a:p>
            <a:pPr algn="just"/>
            <a:r>
              <a:rPr lang="en-US" sz="1600" dirty="0"/>
              <a:t>The 8-queens states corresponding to the first two parents in the previous figure (c) and the first offspring in (d). The green columns are lost in the crossover step and the red columns are retained. (To interpret the numbers the figure: row 1 is the bottom row, and 8 is the top row.)</a:t>
            </a:r>
          </a:p>
        </p:txBody>
      </p:sp>
      <p:pic>
        <p:nvPicPr>
          <p:cNvPr id="12" name="Picture 11">
            <a:extLst>
              <a:ext uri="{FF2B5EF4-FFF2-40B4-BE49-F238E27FC236}">
                <a16:creationId xmlns:a16="http://schemas.microsoft.com/office/drawing/2014/main" id="{AA5C5AEA-63EE-23A7-503F-F36C1D302C31}"/>
              </a:ext>
            </a:extLst>
          </p:cNvPr>
          <p:cNvPicPr>
            <a:picLocks noChangeAspect="1"/>
          </p:cNvPicPr>
          <p:nvPr/>
        </p:nvPicPr>
        <p:blipFill>
          <a:blip r:embed="rId3"/>
          <a:stretch>
            <a:fillRect/>
          </a:stretch>
        </p:blipFill>
        <p:spPr>
          <a:xfrm>
            <a:off x="1624392" y="4469611"/>
            <a:ext cx="2701437" cy="1711924"/>
          </a:xfrm>
          <a:prstGeom prst="rect">
            <a:avLst/>
          </a:prstGeom>
        </p:spPr>
      </p:pic>
      <p:cxnSp>
        <p:nvCxnSpPr>
          <p:cNvPr id="60" name="Connector: Curved 59">
            <a:extLst>
              <a:ext uri="{FF2B5EF4-FFF2-40B4-BE49-F238E27FC236}">
                <a16:creationId xmlns:a16="http://schemas.microsoft.com/office/drawing/2014/main" id="{FA1668CB-5649-062E-4130-0814CA1D9E7F}"/>
              </a:ext>
            </a:extLst>
          </p:cNvPr>
          <p:cNvCxnSpPr>
            <a:cxnSpLocks/>
          </p:cNvCxnSpPr>
          <p:nvPr/>
        </p:nvCxnSpPr>
        <p:spPr>
          <a:xfrm rot="5400000" flipH="1" flipV="1">
            <a:off x="4200247" y="4060527"/>
            <a:ext cx="665121" cy="458502"/>
          </a:xfrm>
          <a:prstGeom prst="curvedConnector3">
            <a:avLst>
              <a:gd name="adj1" fmla="val 459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Connector: Curved 71">
            <a:extLst>
              <a:ext uri="{FF2B5EF4-FFF2-40B4-BE49-F238E27FC236}">
                <a16:creationId xmlns:a16="http://schemas.microsoft.com/office/drawing/2014/main" id="{F0C54398-FEF0-44FB-CBAA-AC27C14F1233}"/>
              </a:ext>
            </a:extLst>
          </p:cNvPr>
          <p:cNvCxnSpPr>
            <a:cxnSpLocks/>
          </p:cNvCxnSpPr>
          <p:nvPr/>
        </p:nvCxnSpPr>
        <p:spPr>
          <a:xfrm rot="5400000" flipH="1" flipV="1">
            <a:off x="2362150" y="4288628"/>
            <a:ext cx="1006078" cy="343257"/>
          </a:xfrm>
          <a:prstGeom prst="curvedConnector3">
            <a:avLst>
              <a:gd name="adj1" fmla="val -3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Connector: Curved 78">
            <a:extLst>
              <a:ext uri="{FF2B5EF4-FFF2-40B4-BE49-F238E27FC236}">
                <a16:creationId xmlns:a16="http://schemas.microsoft.com/office/drawing/2014/main" id="{EB3CEB57-8929-BEC2-B5BF-BB75C3297311}"/>
              </a:ext>
            </a:extLst>
          </p:cNvPr>
          <p:cNvCxnSpPr>
            <a:cxnSpLocks/>
          </p:cNvCxnSpPr>
          <p:nvPr/>
        </p:nvCxnSpPr>
        <p:spPr>
          <a:xfrm rot="16200000" flipV="1">
            <a:off x="1054963" y="4055628"/>
            <a:ext cx="665121" cy="473742"/>
          </a:xfrm>
          <a:prstGeom prst="curvedConnector3">
            <a:avLst>
              <a:gd name="adj1" fmla="val -8019"/>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700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3" name="Subtitle 2"/>
          <p:cNvSpPr>
            <a:spLocks noGrp="1"/>
          </p:cNvSpPr>
          <p:nvPr>
            <p:ph type="subTitle" idx="1"/>
          </p:nvPr>
        </p:nvSpPr>
        <p:spPr>
          <a:xfrm>
            <a:off x="486697" y="4160939"/>
            <a:ext cx="8044907" cy="2055302"/>
          </a:xfrm>
        </p:spPr>
        <p:txBody>
          <a:bodyPr>
            <a:normAutofit fontScale="92500" lnSpcReduction="10000"/>
          </a:bodyPr>
          <a:lstStyle/>
          <a:p>
            <a:pPr marL="285750" indent="-285750" algn="just">
              <a:buFont typeface="Arial" panose="020B0604020202020204" pitchFamily="34" charset="0"/>
              <a:buChar char="•"/>
            </a:pPr>
            <a:r>
              <a:rPr lang="en-US" dirty="0">
                <a:solidFill>
                  <a:schemeClr val="tx1"/>
                </a:solidFill>
              </a:rPr>
              <a:t>Finally, </a:t>
            </a:r>
            <a:r>
              <a:rPr lang="en-US" b="1" dirty="0">
                <a:solidFill>
                  <a:schemeClr val="tx1"/>
                </a:solidFill>
              </a:rPr>
              <a:t>in (e), </a:t>
            </a:r>
            <a:r>
              <a:rPr lang="en-US" dirty="0">
                <a:solidFill>
                  <a:schemeClr val="tx1"/>
                </a:solidFill>
              </a:rPr>
              <a:t>each location in each string is subject to random </a:t>
            </a:r>
            <a:r>
              <a:rPr lang="en-US" dirty="0">
                <a:solidFill>
                  <a:srgbClr val="FF0000"/>
                </a:solidFill>
              </a:rPr>
              <a:t>mutation</a:t>
            </a:r>
            <a:r>
              <a:rPr lang="en-US" dirty="0">
                <a:solidFill>
                  <a:schemeClr val="tx1"/>
                </a:solidFill>
              </a:rPr>
              <a:t> with a small independent probability. One digit was mutated in the first, third, and fourth offspring. </a:t>
            </a:r>
          </a:p>
          <a:p>
            <a:pPr marL="285750" indent="-285750" algn="just">
              <a:buFont typeface="Arial" panose="020B0604020202020204" pitchFamily="34" charset="0"/>
              <a:buChar char="•"/>
            </a:pPr>
            <a:r>
              <a:rPr lang="en-US" dirty="0">
                <a:solidFill>
                  <a:schemeClr val="tx1"/>
                </a:solidFill>
              </a:rPr>
              <a:t>In the 8-queens problem, this corresponds to choosing a queen at random and moving it to a random square in its column. </a:t>
            </a:r>
          </a:p>
          <a:p>
            <a:pPr marL="285750" indent="-285750" algn="just">
              <a:buFont typeface="Arial" panose="020B0604020202020204" pitchFamily="34" charset="0"/>
              <a:buChar char="•"/>
            </a:pPr>
            <a:r>
              <a:rPr lang="en-US" dirty="0">
                <a:solidFill>
                  <a:schemeClr val="tx1"/>
                </a:solidFill>
              </a:rPr>
              <a:t>It is often the case that the population is diverse early on in the process, so </a:t>
            </a:r>
            <a:r>
              <a:rPr lang="en-US" dirty="0">
                <a:solidFill>
                  <a:srgbClr val="FF0000"/>
                </a:solidFill>
              </a:rPr>
              <a:t>crossover</a:t>
            </a:r>
            <a:r>
              <a:rPr lang="en-US" dirty="0">
                <a:solidFill>
                  <a:schemeClr val="tx1"/>
                </a:solidFill>
              </a:rPr>
              <a:t> frequently takes large steps in the state space early in the search process (as in simulated annealing). After many generations of selection towards </a:t>
            </a:r>
            <a:r>
              <a:rPr lang="en-US" dirty="0">
                <a:solidFill>
                  <a:srgbClr val="FF0000"/>
                </a:solidFill>
              </a:rPr>
              <a:t>higher fitness</a:t>
            </a:r>
            <a:r>
              <a:rPr lang="en-US" dirty="0">
                <a:solidFill>
                  <a:schemeClr val="tx1"/>
                </a:solidFill>
              </a:rPr>
              <a:t>, the population becomes </a:t>
            </a:r>
            <a:r>
              <a:rPr lang="en-US" dirty="0">
                <a:solidFill>
                  <a:srgbClr val="FF0000"/>
                </a:solidFill>
              </a:rPr>
              <a:t>less diverse</a:t>
            </a:r>
            <a:r>
              <a:rPr lang="en-US" dirty="0">
                <a:solidFill>
                  <a:schemeClr val="tx1"/>
                </a:solidFill>
              </a:rPr>
              <a:t>, and smaller steps are typical. </a:t>
            </a:r>
          </a:p>
        </p:txBody>
      </p:sp>
      <p:pic>
        <p:nvPicPr>
          <p:cNvPr id="5" name="Picture 4">
            <a:extLst>
              <a:ext uri="{FF2B5EF4-FFF2-40B4-BE49-F238E27FC236}">
                <a16:creationId xmlns:a16="http://schemas.microsoft.com/office/drawing/2014/main" id="{98F135DD-964F-9FEC-D157-ABFCE08879B3}"/>
              </a:ext>
            </a:extLst>
          </p:cNvPr>
          <p:cNvPicPr>
            <a:picLocks noChangeAspect="1"/>
          </p:cNvPicPr>
          <p:nvPr/>
        </p:nvPicPr>
        <p:blipFill>
          <a:blip r:embed="rId2"/>
          <a:stretch>
            <a:fillRect/>
          </a:stretch>
        </p:blipFill>
        <p:spPr>
          <a:xfrm>
            <a:off x="562130" y="2099228"/>
            <a:ext cx="7894040" cy="1952655"/>
          </a:xfrm>
          <a:prstGeom prst="rect">
            <a:avLst/>
          </a:prstGeom>
        </p:spPr>
      </p:pic>
    </p:spTree>
    <p:extLst>
      <p:ext uri="{BB962C8B-B14F-4D97-AF65-F5344CB8AC3E}">
        <p14:creationId xmlns:p14="http://schemas.microsoft.com/office/powerpoint/2010/main" val="403228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3" name="Subtitle 2"/>
          <p:cNvSpPr>
            <a:spLocks noGrp="1"/>
          </p:cNvSpPr>
          <p:nvPr>
            <p:ph type="subTitle" idx="1"/>
          </p:nvPr>
        </p:nvSpPr>
        <p:spPr>
          <a:xfrm>
            <a:off x="486697" y="2223083"/>
            <a:ext cx="8044907" cy="3993158"/>
          </a:xfrm>
        </p:spPr>
        <p:txBody>
          <a:bodyPr>
            <a:normAutofit/>
          </a:bodyPr>
          <a:lstStyle/>
          <a:p>
            <a:pPr marL="285750" indent="-285750" algn="just">
              <a:buFont typeface="Arial" panose="020B0604020202020204" pitchFamily="34" charset="0"/>
              <a:buChar char="•"/>
            </a:pPr>
            <a:r>
              <a:rPr lang="en-US" dirty="0">
                <a:solidFill>
                  <a:schemeClr val="tx1"/>
                </a:solidFill>
              </a:rPr>
              <a:t>Genetic algorithms are similar to </a:t>
            </a:r>
            <a:r>
              <a:rPr lang="en-US" b="1" dirty="0">
                <a:solidFill>
                  <a:schemeClr val="tx1"/>
                </a:solidFill>
              </a:rPr>
              <a:t>stochastic beam search</a:t>
            </a:r>
            <a:r>
              <a:rPr lang="en-US" dirty="0">
                <a:solidFill>
                  <a:schemeClr val="tx1"/>
                </a:solidFill>
              </a:rPr>
              <a:t>, but with the addition of the </a:t>
            </a:r>
            <a:r>
              <a:rPr lang="en-US" dirty="0">
                <a:solidFill>
                  <a:srgbClr val="FF0000"/>
                </a:solidFill>
              </a:rPr>
              <a:t>crossover operation</a:t>
            </a:r>
            <a:r>
              <a:rPr lang="en-US" dirty="0">
                <a:solidFill>
                  <a:schemeClr val="tx1"/>
                </a:solidFill>
              </a:rPr>
              <a:t>. This is advantageous if there are blocks that perform useful functions.</a:t>
            </a:r>
          </a:p>
          <a:p>
            <a:pPr marL="285750" indent="-285750" algn="just">
              <a:buFont typeface="Arial" panose="020B0604020202020204" pitchFamily="34" charset="0"/>
              <a:buChar char="•"/>
            </a:pPr>
            <a:r>
              <a:rPr lang="en-US" b="1" dirty="0">
                <a:solidFill>
                  <a:schemeClr val="tx1"/>
                </a:solidFill>
              </a:rPr>
              <a:t>For example, </a:t>
            </a:r>
            <a:r>
              <a:rPr lang="en-US" dirty="0">
                <a:solidFill>
                  <a:schemeClr val="tx1"/>
                </a:solidFill>
              </a:rPr>
              <a:t>it could be that putting the first three queens in positions 2, 4, and 6 (where they do not attack each other) constitutes a useful block that can be combined with other useful blocks that appear in other individuals to construct a solution. </a:t>
            </a:r>
          </a:p>
          <a:p>
            <a:pPr marL="285750" indent="-285750" algn="just">
              <a:buFont typeface="Arial" panose="020B0604020202020204" pitchFamily="34" charset="0"/>
              <a:buChar char="•"/>
            </a:pPr>
            <a:r>
              <a:rPr lang="en-US" dirty="0">
                <a:solidFill>
                  <a:schemeClr val="tx1"/>
                </a:solidFill>
              </a:rPr>
              <a:t>It can be shown mathematically that, </a:t>
            </a:r>
            <a:r>
              <a:rPr lang="en-US" dirty="0">
                <a:solidFill>
                  <a:srgbClr val="FF0000"/>
                </a:solidFill>
              </a:rPr>
              <a:t>if the blocks do not serve a purpose</a:t>
            </a:r>
            <a:r>
              <a:rPr lang="en-US" dirty="0">
                <a:solidFill>
                  <a:schemeClr val="tx1"/>
                </a:solidFill>
              </a:rPr>
              <a:t>—for example if the positions of the genetic code are randomly permuted—then crossover conveys no advantage.</a:t>
            </a:r>
          </a:p>
        </p:txBody>
      </p:sp>
    </p:spTree>
    <p:extLst>
      <p:ext uri="{BB962C8B-B14F-4D97-AF65-F5344CB8AC3E}">
        <p14:creationId xmlns:p14="http://schemas.microsoft.com/office/powerpoint/2010/main" val="339348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Genetic algorithm</a:t>
            </a:r>
          </a:p>
        </p:txBody>
      </p:sp>
      <p:sp>
        <p:nvSpPr>
          <p:cNvPr id="5" name="Subtitle 4">
            <a:extLst>
              <a:ext uri="{FF2B5EF4-FFF2-40B4-BE49-F238E27FC236}">
                <a16:creationId xmlns:a16="http://schemas.microsoft.com/office/drawing/2014/main" id="{9249BFBF-A7C4-706E-0CB3-6102B9A8070C}"/>
              </a:ext>
            </a:extLst>
          </p:cNvPr>
          <p:cNvSpPr>
            <a:spLocks noGrp="1"/>
          </p:cNvSpPr>
          <p:nvPr>
            <p:ph type="subTitle" idx="1"/>
          </p:nvPr>
        </p:nvSpPr>
        <p:spPr/>
        <p:txBody>
          <a:bodyPr/>
          <a:lstStyle/>
          <a:p>
            <a:endParaRPr lang="en-US" dirty="0"/>
          </a:p>
        </p:txBody>
      </p:sp>
      <p:pic>
        <p:nvPicPr>
          <p:cNvPr id="7" name="Picture 6">
            <a:extLst>
              <a:ext uri="{FF2B5EF4-FFF2-40B4-BE49-F238E27FC236}">
                <a16:creationId xmlns:a16="http://schemas.microsoft.com/office/drawing/2014/main" id="{A43273C8-6538-4BDB-32FC-4B80B1A8236A}"/>
              </a:ext>
            </a:extLst>
          </p:cNvPr>
          <p:cNvPicPr>
            <a:picLocks noChangeAspect="1"/>
          </p:cNvPicPr>
          <p:nvPr/>
        </p:nvPicPr>
        <p:blipFill>
          <a:blip r:embed="rId2"/>
          <a:stretch>
            <a:fillRect/>
          </a:stretch>
        </p:blipFill>
        <p:spPr>
          <a:xfrm>
            <a:off x="668717" y="2244435"/>
            <a:ext cx="6201868" cy="3652289"/>
          </a:xfrm>
          <a:prstGeom prst="rect">
            <a:avLst/>
          </a:prstGeom>
        </p:spPr>
      </p:pic>
      <p:sp>
        <p:nvSpPr>
          <p:cNvPr id="10" name="TextBox 9">
            <a:extLst>
              <a:ext uri="{FF2B5EF4-FFF2-40B4-BE49-F238E27FC236}">
                <a16:creationId xmlns:a16="http://schemas.microsoft.com/office/drawing/2014/main" id="{08F05AD9-9B0D-3066-CCB2-6856E7D27773}"/>
              </a:ext>
            </a:extLst>
          </p:cNvPr>
          <p:cNvSpPr txBox="1"/>
          <p:nvPr/>
        </p:nvSpPr>
        <p:spPr>
          <a:xfrm>
            <a:off x="6369647" y="2176677"/>
            <a:ext cx="2514294" cy="523220"/>
          </a:xfrm>
          <a:prstGeom prst="rect">
            <a:avLst/>
          </a:prstGeom>
          <a:solidFill>
            <a:schemeClr val="bg2"/>
          </a:solidFill>
        </p:spPr>
        <p:txBody>
          <a:bodyPr wrap="square">
            <a:spAutoFit/>
          </a:bodyPr>
          <a:lstStyle/>
          <a:p>
            <a:r>
              <a:rPr lang="en-US" sz="1400" dirty="0">
                <a:solidFill>
                  <a:srgbClr val="FF0000"/>
                </a:solidFill>
              </a:rPr>
              <a:t>population</a:t>
            </a:r>
            <a:r>
              <a:rPr lang="en-US" sz="1400" dirty="0"/>
              <a:t> is an ordered list of individuals</a:t>
            </a:r>
          </a:p>
        </p:txBody>
      </p:sp>
      <p:sp>
        <p:nvSpPr>
          <p:cNvPr id="11" name="TextBox 10">
            <a:extLst>
              <a:ext uri="{FF2B5EF4-FFF2-40B4-BE49-F238E27FC236}">
                <a16:creationId xmlns:a16="http://schemas.microsoft.com/office/drawing/2014/main" id="{DAFEC0A7-BA4B-EE99-C10B-E1BD2701A42E}"/>
              </a:ext>
            </a:extLst>
          </p:cNvPr>
          <p:cNvSpPr txBox="1"/>
          <p:nvPr/>
        </p:nvSpPr>
        <p:spPr>
          <a:xfrm>
            <a:off x="6369647" y="2768986"/>
            <a:ext cx="2514294" cy="523220"/>
          </a:xfrm>
          <a:prstGeom prst="rect">
            <a:avLst/>
          </a:prstGeom>
          <a:solidFill>
            <a:schemeClr val="bg2"/>
          </a:solidFill>
        </p:spPr>
        <p:txBody>
          <a:bodyPr wrap="square">
            <a:spAutoFit/>
          </a:bodyPr>
          <a:lstStyle/>
          <a:p>
            <a:r>
              <a:rPr lang="en-US" sz="1400" dirty="0">
                <a:solidFill>
                  <a:srgbClr val="FF0000"/>
                </a:solidFill>
              </a:rPr>
              <a:t>weights</a:t>
            </a:r>
            <a:r>
              <a:rPr lang="en-US" sz="1400" dirty="0"/>
              <a:t> is a list of corresponding fitness values</a:t>
            </a:r>
          </a:p>
        </p:txBody>
      </p:sp>
      <p:sp>
        <p:nvSpPr>
          <p:cNvPr id="12" name="TextBox 11">
            <a:extLst>
              <a:ext uri="{FF2B5EF4-FFF2-40B4-BE49-F238E27FC236}">
                <a16:creationId xmlns:a16="http://schemas.microsoft.com/office/drawing/2014/main" id="{74CB3845-EB35-E0AF-D27F-E2ED70A3C6DA}"/>
              </a:ext>
            </a:extLst>
          </p:cNvPr>
          <p:cNvSpPr txBox="1"/>
          <p:nvPr/>
        </p:nvSpPr>
        <p:spPr>
          <a:xfrm>
            <a:off x="6369647" y="3639342"/>
            <a:ext cx="2514294" cy="523220"/>
          </a:xfrm>
          <a:prstGeom prst="rect">
            <a:avLst/>
          </a:prstGeom>
          <a:solidFill>
            <a:schemeClr val="bg2"/>
          </a:solidFill>
        </p:spPr>
        <p:txBody>
          <a:bodyPr wrap="square">
            <a:spAutoFit/>
          </a:bodyPr>
          <a:lstStyle/>
          <a:p>
            <a:r>
              <a:rPr lang="en-US" sz="1400" dirty="0">
                <a:solidFill>
                  <a:srgbClr val="FF0000"/>
                </a:solidFill>
              </a:rPr>
              <a:t>fitness</a:t>
            </a:r>
            <a:r>
              <a:rPr lang="en-US" sz="1400" dirty="0"/>
              <a:t> is a function to compute these weights</a:t>
            </a:r>
          </a:p>
        </p:txBody>
      </p:sp>
      <p:sp>
        <p:nvSpPr>
          <p:cNvPr id="13" name="Callout: Down Arrow 12">
            <a:extLst>
              <a:ext uri="{FF2B5EF4-FFF2-40B4-BE49-F238E27FC236}">
                <a16:creationId xmlns:a16="http://schemas.microsoft.com/office/drawing/2014/main" id="{4ED84FE6-B452-D8C3-B766-F5C8203C985B}"/>
              </a:ext>
            </a:extLst>
          </p:cNvPr>
          <p:cNvSpPr/>
          <p:nvPr/>
        </p:nvSpPr>
        <p:spPr>
          <a:xfrm>
            <a:off x="3852951" y="2952924"/>
            <a:ext cx="1006679" cy="356313"/>
          </a:xfrm>
          <a:prstGeom prst="downArrowCallout">
            <a:avLst/>
          </a:prstGeom>
          <a:solidFill>
            <a:schemeClr val="bg2">
              <a:alpha val="1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Selection</a:t>
            </a:r>
            <a:endParaRPr lang="en-US" dirty="0">
              <a:solidFill>
                <a:schemeClr val="tx1"/>
              </a:solidFill>
            </a:endParaRPr>
          </a:p>
        </p:txBody>
      </p:sp>
      <p:sp>
        <p:nvSpPr>
          <p:cNvPr id="15" name="Callout: Left Arrow 14">
            <a:extLst>
              <a:ext uri="{FF2B5EF4-FFF2-40B4-BE49-F238E27FC236}">
                <a16:creationId xmlns:a16="http://schemas.microsoft.com/office/drawing/2014/main" id="{2D9905BD-7478-3F39-272D-6E38F33D82DB}"/>
              </a:ext>
            </a:extLst>
          </p:cNvPr>
          <p:cNvSpPr/>
          <p:nvPr/>
        </p:nvSpPr>
        <p:spPr>
          <a:xfrm>
            <a:off x="4245095" y="3523376"/>
            <a:ext cx="1593643" cy="209725"/>
          </a:xfrm>
          <a:prstGeom prst="leftArrowCallout">
            <a:avLst>
              <a:gd name="adj1" fmla="val 25000"/>
              <a:gd name="adj2" fmla="val 25000"/>
              <a:gd name="adj3" fmla="val 25000"/>
              <a:gd name="adj4" fmla="val 90643"/>
            </a:avLst>
          </a:prstGeom>
          <a:solidFill>
            <a:schemeClr val="bg2">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Recombination</a:t>
            </a:r>
          </a:p>
        </p:txBody>
      </p:sp>
      <p:sp>
        <p:nvSpPr>
          <p:cNvPr id="16" name="Callout: Up Arrow 15">
            <a:extLst>
              <a:ext uri="{FF2B5EF4-FFF2-40B4-BE49-F238E27FC236}">
                <a16:creationId xmlns:a16="http://schemas.microsoft.com/office/drawing/2014/main" id="{590FA3FB-A7CB-9125-6AE3-820374D5E00A}"/>
              </a:ext>
            </a:extLst>
          </p:cNvPr>
          <p:cNvSpPr/>
          <p:nvPr/>
        </p:nvSpPr>
        <p:spPr>
          <a:xfrm>
            <a:off x="5020055" y="3902575"/>
            <a:ext cx="1006679" cy="259987"/>
          </a:xfrm>
          <a:prstGeom prst="upArrowCallout">
            <a:avLst/>
          </a:prstGeom>
          <a:solidFill>
            <a:schemeClr val="bg1">
              <a:alpha val="6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Mutation</a:t>
            </a:r>
            <a:endParaRPr lang="en-US" dirty="0">
              <a:solidFill>
                <a:schemeClr val="tx1"/>
              </a:solidFill>
            </a:endParaRPr>
          </a:p>
        </p:txBody>
      </p:sp>
      <p:sp>
        <p:nvSpPr>
          <p:cNvPr id="19" name="Callout: Left Arrow 18">
            <a:extLst>
              <a:ext uri="{FF2B5EF4-FFF2-40B4-BE49-F238E27FC236}">
                <a16:creationId xmlns:a16="http://schemas.microsoft.com/office/drawing/2014/main" id="{7D4706E1-B3EF-8E78-2D42-B1099916EE39}"/>
              </a:ext>
            </a:extLst>
          </p:cNvPr>
          <p:cNvSpPr/>
          <p:nvPr/>
        </p:nvSpPr>
        <p:spPr>
          <a:xfrm>
            <a:off x="3056129" y="4162562"/>
            <a:ext cx="1733985" cy="209725"/>
          </a:xfrm>
          <a:prstGeom prst="leftArrowCallout">
            <a:avLst>
              <a:gd name="adj1" fmla="val 25000"/>
              <a:gd name="adj2" fmla="val 25000"/>
              <a:gd name="adj3" fmla="val 25000"/>
              <a:gd name="adj4" fmla="val 90643"/>
            </a:avLst>
          </a:prstGeom>
          <a:solidFill>
            <a:schemeClr val="bg2">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Next generation</a:t>
            </a:r>
          </a:p>
        </p:txBody>
      </p:sp>
    </p:spTree>
    <p:extLst>
      <p:ext uri="{BB962C8B-B14F-4D97-AF65-F5344CB8AC3E}">
        <p14:creationId xmlns:p14="http://schemas.microsoft.com/office/powerpoint/2010/main" val="275626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FLOW-CHART</a:t>
            </a:r>
          </a:p>
        </p:txBody>
      </p:sp>
      <p:pic>
        <p:nvPicPr>
          <p:cNvPr id="3" name="Picture 2">
            <a:extLst>
              <a:ext uri="{FF2B5EF4-FFF2-40B4-BE49-F238E27FC236}">
                <a16:creationId xmlns:a16="http://schemas.microsoft.com/office/drawing/2014/main" id="{466D958D-BEB5-4F11-8FBC-7377402FC00B}"/>
              </a:ext>
            </a:extLst>
          </p:cNvPr>
          <p:cNvPicPr>
            <a:picLocks noChangeAspect="1"/>
          </p:cNvPicPr>
          <p:nvPr/>
        </p:nvPicPr>
        <p:blipFill>
          <a:blip r:embed="rId2"/>
          <a:stretch>
            <a:fillRect/>
          </a:stretch>
        </p:blipFill>
        <p:spPr>
          <a:xfrm>
            <a:off x="702955" y="2398022"/>
            <a:ext cx="8090590" cy="3750987"/>
          </a:xfrm>
          <a:prstGeom prst="rect">
            <a:avLst/>
          </a:prstGeom>
        </p:spPr>
      </p:pic>
    </p:spTree>
    <p:extLst>
      <p:ext uri="{BB962C8B-B14F-4D97-AF65-F5344CB8AC3E}">
        <p14:creationId xmlns:p14="http://schemas.microsoft.com/office/powerpoint/2010/main" val="358240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ENCODING</a:t>
            </a:r>
          </a:p>
        </p:txBody>
      </p:sp>
      <p:grpSp>
        <p:nvGrpSpPr>
          <p:cNvPr id="5" name="Group 4">
            <a:extLst>
              <a:ext uri="{FF2B5EF4-FFF2-40B4-BE49-F238E27FC236}">
                <a16:creationId xmlns:a16="http://schemas.microsoft.com/office/drawing/2014/main" id="{364BEFDC-CDCD-4CF0-B75B-F08C8235760F}"/>
              </a:ext>
            </a:extLst>
          </p:cNvPr>
          <p:cNvGrpSpPr/>
          <p:nvPr/>
        </p:nvGrpSpPr>
        <p:grpSpPr>
          <a:xfrm>
            <a:off x="822121" y="2292794"/>
            <a:ext cx="7650846" cy="3638223"/>
            <a:chOff x="-412198" y="1465117"/>
            <a:chExt cx="11091882" cy="4714877"/>
          </a:xfrm>
        </p:grpSpPr>
        <p:pic>
          <p:nvPicPr>
            <p:cNvPr id="3" name="Picture 2">
              <a:extLst>
                <a:ext uri="{FF2B5EF4-FFF2-40B4-BE49-F238E27FC236}">
                  <a16:creationId xmlns:a16="http://schemas.microsoft.com/office/drawing/2014/main" id="{B421F04D-243C-47FD-87DD-7D3EACC3E997}"/>
                </a:ext>
              </a:extLst>
            </p:cNvPr>
            <p:cNvPicPr>
              <a:picLocks noChangeAspect="1"/>
            </p:cNvPicPr>
            <p:nvPr/>
          </p:nvPicPr>
          <p:blipFill>
            <a:blip r:embed="rId2"/>
            <a:stretch>
              <a:fillRect/>
            </a:stretch>
          </p:blipFill>
          <p:spPr>
            <a:xfrm>
              <a:off x="-412198" y="1465117"/>
              <a:ext cx="10954208" cy="2699039"/>
            </a:xfrm>
            <a:prstGeom prst="rect">
              <a:avLst/>
            </a:prstGeom>
          </p:spPr>
        </p:pic>
        <p:pic>
          <p:nvPicPr>
            <p:cNvPr id="4" name="Picture 3">
              <a:extLst>
                <a:ext uri="{FF2B5EF4-FFF2-40B4-BE49-F238E27FC236}">
                  <a16:creationId xmlns:a16="http://schemas.microsoft.com/office/drawing/2014/main" id="{7F9E3468-73C2-4A2B-9714-F2BA2D9C156C}"/>
                </a:ext>
              </a:extLst>
            </p:cNvPr>
            <p:cNvPicPr>
              <a:picLocks noChangeAspect="1"/>
            </p:cNvPicPr>
            <p:nvPr/>
          </p:nvPicPr>
          <p:blipFill>
            <a:blip r:embed="rId3"/>
            <a:stretch>
              <a:fillRect/>
            </a:stretch>
          </p:blipFill>
          <p:spPr>
            <a:xfrm>
              <a:off x="-412198" y="4557712"/>
              <a:ext cx="11091882" cy="1622282"/>
            </a:xfrm>
            <a:prstGeom prst="rect">
              <a:avLst/>
            </a:prstGeom>
          </p:spPr>
        </p:pic>
      </p:grpSp>
    </p:spTree>
    <p:extLst>
      <p:ext uri="{BB962C8B-B14F-4D97-AF65-F5344CB8AC3E}">
        <p14:creationId xmlns:p14="http://schemas.microsoft.com/office/powerpoint/2010/main" val="420135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BINARY ENCODING</a:t>
            </a:r>
          </a:p>
        </p:txBody>
      </p:sp>
      <p:pic>
        <p:nvPicPr>
          <p:cNvPr id="4" name="Picture 3">
            <a:extLst>
              <a:ext uri="{FF2B5EF4-FFF2-40B4-BE49-F238E27FC236}">
                <a16:creationId xmlns:a16="http://schemas.microsoft.com/office/drawing/2014/main" id="{085EE9DC-C5ED-48BA-BB5C-8690008B8674}"/>
              </a:ext>
            </a:extLst>
          </p:cNvPr>
          <p:cNvPicPr>
            <a:picLocks noChangeAspect="1"/>
          </p:cNvPicPr>
          <p:nvPr/>
        </p:nvPicPr>
        <p:blipFill>
          <a:blip r:embed="rId2"/>
          <a:stretch>
            <a:fillRect/>
          </a:stretch>
        </p:blipFill>
        <p:spPr>
          <a:xfrm>
            <a:off x="989901" y="2183660"/>
            <a:ext cx="7414044" cy="3859404"/>
          </a:xfrm>
          <a:prstGeom prst="rect">
            <a:avLst/>
          </a:prstGeom>
        </p:spPr>
      </p:pic>
    </p:spTree>
    <p:extLst>
      <p:ext uri="{BB962C8B-B14F-4D97-AF65-F5344CB8AC3E}">
        <p14:creationId xmlns:p14="http://schemas.microsoft.com/office/powerpoint/2010/main" val="474377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Binary Encoding</a:t>
            </a:r>
          </a:p>
        </p:txBody>
      </p:sp>
      <p:pic>
        <p:nvPicPr>
          <p:cNvPr id="3" name="Picture 2">
            <a:extLst>
              <a:ext uri="{FF2B5EF4-FFF2-40B4-BE49-F238E27FC236}">
                <a16:creationId xmlns:a16="http://schemas.microsoft.com/office/drawing/2014/main" id="{F8EC8199-3F00-4F00-B912-2185A2246D73}"/>
              </a:ext>
            </a:extLst>
          </p:cNvPr>
          <p:cNvPicPr>
            <a:picLocks noChangeAspect="1"/>
          </p:cNvPicPr>
          <p:nvPr/>
        </p:nvPicPr>
        <p:blipFill>
          <a:blip r:embed="rId2"/>
          <a:stretch>
            <a:fillRect/>
          </a:stretch>
        </p:blipFill>
        <p:spPr>
          <a:xfrm>
            <a:off x="695458" y="2166760"/>
            <a:ext cx="7881869" cy="4002219"/>
          </a:xfrm>
          <a:prstGeom prst="rect">
            <a:avLst/>
          </a:prstGeom>
        </p:spPr>
      </p:pic>
    </p:spTree>
    <p:extLst>
      <p:ext uri="{BB962C8B-B14F-4D97-AF65-F5344CB8AC3E}">
        <p14:creationId xmlns:p14="http://schemas.microsoft.com/office/powerpoint/2010/main" val="320001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Search in Complex Environment</a:t>
            </a:r>
          </a:p>
        </p:txBody>
      </p:sp>
      <p:sp>
        <p:nvSpPr>
          <p:cNvPr id="3" name="Subtitle 2"/>
          <p:cNvSpPr>
            <a:spLocks noGrp="1"/>
          </p:cNvSpPr>
          <p:nvPr>
            <p:ph type="subTitle" idx="1"/>
          </p:nvPr>
        </p:nvSpPr>
        <p:spPr>
          <a:xfrm>
            <a:off x="486697" y="2363928"/>
            <a:ext cx="3238015" cy="3852314"/>
          </a:xfrm>
        </p:spPr>
        <p:txBody>
          <a:bodyPr>
            <a:normAutofit/>
          </a:bodyPr>
          <a:lstStyle/>
          <a:p>
            <a:pPr algn="just"/>
            <a:r>
              <a:rPr lang="en-US" dirty="0">
                <a:solidFill>
                  <a:schemeClr val="tx1"/>
                </a:solidFill>
              </a:rPr>
              <a:t>Classical search problems addressed problems in fully observable, deterministic, static, known environments where </a:t>
            </a:r>
            <a:r>
              <a:rPr lang="en-US" dirty="0">
                <a:solidFill>
                  <a:srgbClr val="FF0000"/>
                </a:solidFill>
              </a:rPr>
              <a:t>the solution is a sequence of actions. </a:t>
            </a:r>
          </a:p>
          <a:p>
            <a:pPr algn="just"/>
            <a:endParaRPr lang="en-US" dirty="0">
              <a:solidFill>
                <a:schemeClr val="tx1"/>
              </a:solidFill>
            </a:endParaRPr>
          </a:p>
          <a:p>
            <a:pPr algn="just"/>
            <a:r>
              <a:rPr lang="en-US" dirty="0">
                <a:solidFill>
                  <a:schemeClr val="tx1"/>
                </a:solidFill>
              </a:rPr>
              <a:t>In this chapter, we relax those constraints. We begin with the problem of finding </a:t>
            </a:r>
            <a:r>
              <a:rPr lang="en-US" dirty="0">
                <a:solidFill>
                  <a:srgbClr val="FF0000"/>
                </a:solidFill>
              </a:rPr>
              <a:t>a good state without worrying about the path </a:t>
            </a:r>
            <a:r>
              <a:rPr lang="en-US" dirty="0">
                <a:solidFill>
                  <a:schemeClr val="tx1"/>
                </a:solidFill>
              </a:rPr>
              <a:t>to get there, covering both discrete and continuous states. </a:t>
            </a:r>
          </a:p>
        </p:txBody>
      </p:sp>
      <p:pic>
        <p:nvPicPr>
          <p:cNvPr id="21" name="Picture 20">
            <a:extLst>
              <a:ext uri="{FF2B5EF4-FFF2-40B4-BE49-F238E27FC236}">
                <a16:creationId xmlns:a16="http://schemas.microsoft.com/office/drawing/2014/main" id="{CFDDEC20-B810-7966-1C74-3FE0850F57AE}"/>
              </a:ext>
            </a:extLst>
          </p:cNvPr>
          <p:cNvPicPr>
            <a:picLocks noChangeAspect="1"/>
          </p:cNvPicPr>
          <p:nvPr/>
        </p:nvPicPr>
        <p:blipFill>
          <a:blip r:embed="rId2"/>
          <a:stretch>
            <a:fillRect/>
          </a:stretch>
        </p:blipFill>
        <p:spPr>
          <a:xfrm>
            <a:off x="4054424" y="2431963"/>
            <a:ext cx="4602879" cy="3353091"/>
          </a:xfrm>
          <a:prstGeom prst="rect">
            <a:avLst/>
          </a:prstGeom>
        </p:spPr>
      </p:pic>
    </p:spTree>
    <p:extLst>
      <p:ext uri="{BB962C8B-B14F-4D97-AF65-F5344CB8AC3E}">
        <p14:creationId xmlns:p14="http://schemas.microsoft.com/office/powerpoint/2010/main" val="138161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Value Encoding</a:t>
            </a:r>
          </a:p>
        </p:txBody>
      </p:sp>
      <p:pic>
        <p:nvPicPr>
          <p:cNvPr id="3" name="Picture 2">
            <a:extLst>
              <a:ext uri="{FF2B5EF4-FFF2-40B4-BE49-F238E27FC236}">
                <a16:creationId xmlns:a16="http://schemas.microsoft.com/office/drawing/2014/main" id="{3B5476C0-B9B6-4666-BCB2-43A4BB3A40D7}"/>
              </a:ext>
            </a:extLst>
          </p:cNvPr>
          <p:cNvPicPr>
            <a:picLocks noChangeAspect="1"/>
          </p:cNvPicPr>
          <p:nvPr/>
        </p:nvPicPr>
        <p:blipFill>
          <a:blip r:embed="rId2"/>
          <a:stretch>
            <a:fillRect/>
          </a:stretch>
        </p:blipFill>
        <p:spPr>
          <a:xfrm>
            <a:off x="897621" y="2054086"/>
            <a:ext cx="7625593" cy="4059145"/>
          </a:xfrm>
          <a:prstGeom prst="rect">
            <a:avLst/>
          </a:prstGeom>
        </p:spPr>
      </p:pic>
    </p:spTree>
    <p:extLst>
      <p:ext uri="{BB962C8B-B14F-4D97-AF65-F5344CB8AC3E}">
        <p14:creationId xmlns:p14="http://schemas.microsoft.com/office/powerpoint/2010/main" val="3027561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 Encoding</a:t>
            </a:r>
          </a:p>
        </p:txBody>
      </p:sp>
      <p:pic>
        <p:nvPicPr>
          <p:cNvPr id="3" name="Picture 2">
            <a:extLst>
              <a:ext uri="{FF2B5EF4-FFF2-40B4-BE49-F238E27FC236}">
                <a16:creationId xmlns:a16="http://schemas.microsoft.com/office/drawing/2014/main" id="{46DF397D-4AFD-43A5-8AFE-72A821F5E345}"/>
              </a:ext>
            </a:extLst>
          </p:cNvPr>
          <p:cNvPicPr>
            <a:picLocks noChangeAspect="1"/>
          </p:cNvPicPr>
          <p:nvPr/>
        </p:nvPicPr>
        <p:blipFill>
          <a:blip r:embed="rId2"/>
          <a:stretch>
            <a:fillRect/>
          </a:stretch>
        </p:blipFill>
        <p:spPr>
          <a:xfrm>
            <a:off x="251791" y="2171846"/>
            <a:ext cx="8521148" cy="3892534"/>
          </a:xfrm>
          <a:prstGeom prst="rect">
            <a:avLst/>
          </a:prstGeom>
        </p:spPr>
      </p:pic>
    </p:spTree>
    <p:extLst>
      <p:ext uri="{BB962C8B-B14F-4D97-AF65-F5344CB8AC3E}">
        <p14:creationId xmlns:p14="http://schemas.microsoft.com/office/powerpoint/2010/main" val="25819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054" y="568274"/>
            <a:ext cx="7808976" cy="1088136"/>
          </a:xfrm>
        </p:spPr>
        <p:txBody>
          <a:bodyPr/>
          <a:lstStyle/>
          <a:p>
            <a:r>
              <a:rPr lang="en-US" dirty="0"/>
              <a:t>Examples: Permutation Encoding</a:t>
            </a:r>
          </a:p>
        </p:txBody>
      </p:sp>
      <p:pic>
        <p:nvPicPr>
          <p:cNvPr id="3" name="Picture 2">
            <a:extLst>
              <a:ext uri="{FF2B5EF4-FFF2-40B4-BE49-F238E27FC236}">
                <a16:creationId xmlns:a16="http://schemas.microsoft.com/office/drawing/2014/main" id="{7B8546B4-9896-4603-AED7-0FAD4168BA4C}"/>
              </a:ext>
            </a:extLst>
          </p:cNvPr>
          <p:cNvPicPr>
            <a:picLocks noChangeAspect="1"/>
          </p:cNvPicPr>
          <p:nvPr/>
        </p:nvPicPr>
        <p:blipFill>
          <a:blip r:embed="rId2"/>
          <a:stretch>
            <a:fillRect/>
          </a:stretch>
        </p:blipFill>
        <p:spPr>
          <a:xfrm>
            <a:off x="571624" y="2026536"/>
            <a:ext cx="7808977" cy="3957204"/>
          </a:xfrm>
          <a:prstGeom prst="rect">
            <a:avLst/>
          </a:prstGeom>
        </p:spPr>
      </p:pic>
    </p:spTree>
    <p:extLst>
      <p:ext uri="{BB962C8B-B14F-4D97-AF65-F5344CB8AC3E}">
        <p14:creationId xmlns:p14="http://schemas.microsoft.com/office/powerpoint/2010/main" val="399570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Operators of GA</a:t>
            </a:r>
          </a:p>
        </p:txBody>
      </p:sp>
      <p:pic>
        <p:nvPicPr>
          <p:cNvPr id="3" name="Picture 2">
            <a:extLst>
              <a:ext uri="{FF2B5EF4-FFF2-40B4-BE49-F238E27FC236}">
                <a16:creationId xmlns:a16="http://schemas.microsoft.com/office/drawing/2014/main" id="{349BA8D9-BFA0-4749-A1FA-A08F2B2E3058}"/>
              </a:ext>
            </a:extLst>
          </p:cNvPr>
          <p:cNvPicPr>
            <a:picLocks noChangeAspect="1"/>
          </p:cNvPicPr>
          <p:nvPr/>
        </p:nvPicPr>
        <p:blipFill>
          <a:blip r:embed="rId2"/>
          <a:stretch>
            <a:fillRect/>
          </a:stretch>
        </p:blipFill>
        <p:spPr>
          <a:xfrm>
            <a:off x="340852" y="2650434"/>
            <a:ext cx="8173973" cy="2441683"/>
          </a:xfrm>
          <a:prstGeom prst="rect">
            <a:avLst/>
          </a:prstGeom>
        </p:spPr>
      </p:pic>
    </p:spTree>
    <p:extLst>
      <p:ext uri="{BB962C8B-B14F-4D97-AF65-F5344CB8AC3E}">
        <p14:creationId xmlns:p14="http://schemas.microsoft.com/office/powerpoint/2010/main" val="1037676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Selection</a:t>
            </a:r>
          </a:p>
        </p:txBody>
      </p:sp>
      <p:pic>
        <p:nvPicPr>
          <p:cNvPr id="3" name="Picture 2">
            <a:extLst>
              <a:ext uri="{FF2B5EF4-FFF2-40B4-BE49-F238E27FC236}">
                <a16:creationId xmlns:a16="http://schemas.microsoft.com/office/drawing/2014/main" id="{72DC51E3-6534-4304-BDDC-F2AC69958A2A}"/>
              </a:ext>
            </a:extLst>
          </p:cNvPr>
          <p:cNvPicPr>
            <a:picLocks noChangeAspect="1"/>
          </p:cNvPicPr>
          <p:nvPr/>
        </p:nvPicPr>
        <p:blipFill>
          <a:blip r:embed="rId2"/>
          <a:stretch>
            <a:fillRect/>
          </a:stretch>
        </p:blipFill>
        <p:spPr>
          <a:xfrm>
            <a:off x="931179" y="2149000"/>
            <a:ext cx="7634334" cy="3990222"/>
          </a:xfrm>
          <a:prstGeom prst="rect">
            <a:avLst/>
          </a:prstGeom>
        </p:spPr>
      </p:pic>
    </p:spTree>
    <p:extLst>
      <p:ext uri="{BB962C8B-B14F-4D97-AF65-F5344CB8AC3E}">
        <p14:creationId xmlns:p14="http://schemas.microsoft.com/office/powerpoint/2010/main" val="3288464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Roulette Wheel Selection</a:t>
            </a:r>
          </a:p>
        </p:txBody>
      </p:sp>
      <p:pic>
        <p:nvPicPr>
          <p:cNvPr id="3" name="Picture 2">
            <a:extLst>
              <a:ext uri="{FF2B5EF4-FFF2-40B4-BE49-F238E27FC236}">
                <a16:creationId xmlns:a16="http://schemas.microsoft.com/office/drawing/2014/main" id="{C5349613-4A17-4E32-B429-89869A05FC90}"/>
              </a:ext>
            </a:extLst>
          </p:cNvPr>
          <p:cNvPicPr>
            <a:picLocks noChangeAspect="1"/>
          </p:cNvPicPr>
          <p:nvPr/>
        </p:nvPicPr>
        <p:blipFill>
          <a:blip r:embed="rId2"/>
          <a:stretch>
            <a:fillRect/>
          </a:stretch>
        </p:blipFill>
        <p:spPr>
          <a:xfrm>
            <a:off x="1526796" y="2196699"/>
            <a:ext cx="6442746" cy="3384777"/>
          </a:xfrm>
          <a:prstGeom prst="rect">
            <a:avLst/>
          </a:prstGeom>
        </p:spPr>
      </p:pic>
    </p:spTree>
    <p:extLst>
      <p:ext uri="{BB962C8B-B14F-4D97-AF65-F5344CB8AC3E}">
        <p14:creationId xmlns:p14="http://schemas.microsoft.com/office/powerpoint/2010/main" val="3378042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Crossover</a:t>
            </a:r>
          </a:p>
        </p:txBody>
      </p:sp>
      <p:pic>
        <p:nvPicPr>
          <p:cNvPr id="3" name="Picture 2">
            <a:extLst>
              <a:ext uri="{FF2B5EF4-FFF2-40B4-BE49-F238E27FC236}">
                <a16:creationId xmlns:a16="http://schemas.microsoft.com/office/drawing/2014/main" id="{AE4D3179-47D5-4E67-BE95-164568A5B669}"/>
              </a:ext>
            </a:extLst>
          </p:cNvPr>
          <p:cNvPicPr>
            <a:picLocks noChangeAspect="1"/>
          </p:cNvPicPr>
          <p:nvPr/>
        </p:nvPicPr>
        <p:blipFill>
          <a:blip r:embed="rId2"/>
          <a:stretch>
            <a:fillRect/>
          </a:stretch>
        </p:blipFill>
        <p:spPr>
          <a:xfrm>
            <a:off x="1006428" y="2177136"/>
            <a:ext cx="7131144" cy="3721264"/>
          </a:xfrm>
          <a:prstGeom prst="rect">
            <a:avLst/>
          </a:prstGeom>
        </p:spPr>
      </p:pic>
    </p:spTree>
    <p:extLst>
      <p:ext uri="{BB962C8B-B14F-4D97-AF65-F5344CB8AC3E}">
        <p14:creationId xmlns:p14="http://schemas.microsoft.com/office/powerpoint/2010/main" val="108486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One-Point Crossover</a:t>
            </a:r>
          </a:p>
        </p:txBody>
      </p:sp>
      <p:pic>
        <p:nvPicPr>
          <p:cNvPr id="3" name="Picture 2">
            <a:extLst>
              <a:ext uri="{FF2B5EF4-FFF2-40B4-BE49-F238E27FC236}">
                <a16:creationId xmlns:a16="http://schemas.microsoft.com/office/drawing/2014/main" id="{41198A95-FA39-48EA-963E-D8CF29CBCBAF}"/>
              </a:ext>
            </a:extLst>
          </p:cNvPr>
          <p:cNvPicPr>
            <a:picLocks noChangeAspect="1"/>
          </p:cNvPicPr>
          <p:nvPr/>
        </p:nvPicPr>
        <p:blipFill>
          <a:blip r:embed="rId2"/>
          <a:stretch>
            <a:fillRect/>
          </a:stretch>
        </p:blipFill>
        <p:spPr>
          <a:xfrm>
            <a:off x="1501629" y="2231946"/>
            <a:ext cx="7005162" cy="3715181"/>
          </a:xfrm>
          <a:prstGeom prst="rect">
            <a:avLst/>
          </a:prstGeom>
        </p:spPr>
      </p:pic>
    </p:spTree>
    <p:extLst>
      <p:ext uri="{BB962C8B-B14F-4D97-AF65-F5344CB8AC3E}">
        <p14:creationId xmlns:p14="http://schemas.microsoft.com/office/powerpoint/2010/main" val="1320203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Two-Point Crossover</a:t>
            </a:r>
          </a:p>
        </p:txBody>
      </p:sp>
      <p:pic>
        <p:nvPicPr>
          <p:cNvPr id="3" name="Picture 2">
            <a:extLst>
              <a:ext uri="{FF2B5EF4-FFF2-40B4-BE49-F238E27FC236}">
                <a16:creationId xmlns:a16="http://schemas.microsoft.com/office/drawing/2014/main" id="{4D654F59-EF36-4113-8A82-AF7C8EA7B442}"/>
              </a:ext>
            </a:extLst>
          </p:cNvPr>
          <p:cNvPicPr>
            <a:picLocks noChangeAspect="1"/>
          </p:cNvPicPr>
          <p:nvPr/>
        </p:nvPicPr>
        <p:blipFill>
          <a:blip r:embed="rId2"/>
          <a:stretch>
            <a:fillRect/>
          </a:stretch>
        </p:blipFill>
        <p:spPr>
          <a:xfrm>
            <a:off x="964734" y="2209501"/>
            <a:ext cx="7575258" cy="3848053"/>
          </a:xfrm>
          <a:prstGeom prst="rect">
            <a:avLst/>
          </a:prstGeom>
        </p:spPr>
      </p:pic>
    </p:spTree>
    <p:extLst>
      <p:ext uri="{BB962C8B-B14F-4D97-AF65-F5344CB8AC3E}">
        <p14:creationId xmlns:p14="http://schemas.microsoft.com/office/powerpoint/2010/main" val="35096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a:t>
            </a:r>
          </a:p>
        </p:txBody>
      </p:sp>
      <p:pic>
        <p:nvPicPr>
          <p:cNvPr id="3" name="Picture 2">
            <a:extLst>
              <a:ext uri="{FF2B5EF4-FFF2-40B4-BE49-F238E27FC236}">
                <a16:creationId xmlns:a16="http://schemas.microsoft.com/office/drawing/2014/main" id="{C0FB2D51-271F-4F5A-97D8-20B8648F1387}"/>
              </a:ext>
            </a:extLst>
          </p:cNvPr>
          <p:cNvPicPr>
            <a:picLocks noChangeAspect="1"/>
          </p:cNvPicPr>
          <p:nvPr/>
        </p:nvPicPr>
        <p:blipFill>
          <a:blip r:embed="rId2"/>
          <a:stretch>
            <a:fillRect/>
          </a:stretch>
        </p:blipFill>
        <p:spPr>
          <a:xfrm>
            <a:off x="612396" y="2117770"/>
            <a:ext cx="8158352" cy="3896030"/>
          </a:xfrm>
          <a:prstGeom prst="rect">
            <a:avLst/>
          </a:prstGeom>
        </p:spPr>
      </p:pic>
    </p:spTree>
    <p:extLst>
      <p:ext uri="{BB962C8B-B14F-4D97-AF65-F5344CB8AC3E}">
        <p14:creationId xmlns:p14="http://schemas.microsoft.com/office/powerpoint/2010/main" val="69435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Local Search and Optimization Problems</a:t>
            </a:r>
          </a:p>
        </p:txBody>
      </p:sp>
      <p:sp>
        <p:nvSpPr>
          <p:cNvPr id="3" name="Subtitle 2"/>
          <p:cNvSpPr>
            <a:spLocks noGrp="1"/>
          </p:cNvSpPr>
          <p:nvPr>
            <p:ph type="subTitle" idx="1"/>
          </p:nvPr>
        </p:nvSpPr>
        <p:spPr>
          <a:xfrm>
            <a:off x="486697" y="2363928"/>
            <a:ext cx="5301708" cy="3852314"/>
          </a:xfrm>
        </p:spPr>
        <p:txBody>
          <a:bodyPr>
            <a:normAutofit lnSpcReduction="10000"/>
          </a:bodyPr>
          <a:lstStyle/>
          <a:p>
            <a:pPr algn="just"/>
            <a:r>
              <a:rPr lang="en-US" dirty="0">
                <a:solidFill>
                  <a:schemeClr val="tx1"/>
                </a:solidFill>
              </a:rPr>
              <a:t>In the search problems discussed earlier, we wanted to find paths through the search space, </a:t>
            </a:r>
            <a:r>
              <a:rPr lang="en-US" dirty="0">
                <a:solidFill>
                  <a:srgbClr val="FF0000"/>
                </a:solidFill>
              </a:rPr>
              <a:t>such as a path from Arad to Bucharest</a:t>
            </a:r>
            <a:r>
              <a:rPr lang="en-US" dirty="0">
                <a:solidFill>
                  <a:schemeClr val="tx1"/>
                </a:solidFill>
              </a:rPr>
              <a:t>. </a:t>
            </a:r>
          </a:p>
          <a:p>
            <a:pPr algn="just"/>
            <a:endParaRPr lang="en-US" dirty="0">
              <a:solidFill>
                <a:schemeClr val="tx1"/>
              </a:solidFill>
            </a:endParaRPr>
          </a:p>
          <a:p>
            <a:pPr algn="just"/>
            <a:r>
              <a:rPr lang="en-US" dirty="0">
                <a:solidFill>
                  <a:schemeClr val="tx1"/>
                </a:solidFill>
              </a:rPr>
              <a:t>But sometimes </a:t>
            </a:r>
            <a:r>
              <a:rPr lang="en-US" dirty="0">
                <a:solidFill>
                  <a:srgbClr val="FF0000"/>
                </a:solidFill>
              </a:rPr>
              <a:t>we care only about the final state</a:t>
            </a:r>
            <a:r>
              <a:rPr lang="en-US" dirty="0">
                <a:solidFill>
                  <a:schemeClr val="tx1"/>
                </a:solidFill>
              </a:rPr>
              <a:t>, not the path to get there. For example, in the 8-queens problem, we care only about finding a valid final configuration of 8 queens.</a:t>
            </a:r>
          </a:p>
          <a:p>
            <a:pPr algn="just"/>
            <a:endParaRPr lang="en-US" dirty="0">
              <a:solidFill>
                <a:schemeClr val="tx1"/>
              </a:solidFill>
            </a:endParaRPr>
          </a:p>
          <a:p>
            <a:pPr algn="just"/>
            <a:r>
              <a:rPr lang="en-US" dirty="0">
                <a:solidFill>
                  <a:schemeClr val="tx1"/>
                </a:solidFill>
              </a:rPr>
              <a:t>This is also true for many important applications such as integrated-circuit design, factory floor layout, job shop scheduling, automatic programming, telecommunications network optimization, crop planning, and portfolio management.</a:t>
            </a:r>
          </a:p>
          <a:p>
            <a:pPr algn="just"/>
            <a:endParaRPr lang="en-US" dirty="0">
              <a:solidFill>
                <a:schemeClr val="tx1"/>
              </a:solidFill>
            </a:endParaRPr>
          </a:p>
        </p:txBody>
      </p:sp>
      <p:pic>
        <p:nvPicPr>
          <p:cNvPr id="5" name="Picture 4">
            <a:extLst>
              <a:ext uri="{FF2B5EF4-FFF2-40B4-BE49-F238E27FC236}">
                <a16:creationId xmlns:a16="http://schemas.microsoft.com/office/drawing/2014/main" id="{89988C12-EE29-0963-4147-C45A4EB67E9C}"/>
              </a:ext>
            </a:extLst>
          </p:cNvPr>
          <p:cNvPicPr>
            <a:picLocks noChangeAspect="1"/>
          </p:cNvPicPr>
          <p:nvPr/>
        </p:nvPicPr>
        <p:blipFill>
          <a:blip r:embed="rId2"/>
          <a:stretch>
            <a:fillRect/>
          </a:stretch>
        </p:blipFill>
        <p:spPr>
          <a:xfrm>
            <a:off x="5862077" y="2045863"/>
            <a:ext cx="2736503" cy="2757662"/>
          </a:xfrm>
          <a:prstGeom prst="rect">
            <a:avLst/>
          </a:prstGeom>
        </p:spPr>
      </p:pic>
      <p:sp>
        <p:nvSpPr>
          <p:cNvPr id="7" name="TextBox 6">
            <a:extLst>
              <a:ext uri="{FF2B5EF4-FFF2-40B4-BE49-F238E27FC236}">
                <a16:creationId xmlns:a16="http://schemas.microsoft.com/office/drawing/2014/main" id="{97F71FBE-5143-DD0A-836C-04BCF1B5B00A}"/>
              </a:ext>
            </a:extLst>
          </p:cNvPr>
          <p:cNvSpPr txBox="1"/>
          <p:nvPr/>
        </p:nvSpPr>
        <p:spPr>
          <a:xfrm>
            <a:off x="5788405" y="4803525"/>
            <a:ext cx="3011648" cy="1384995"/>
          </a:xfrm>
          <a:prstGeom prst="rect">
            <a:avLst/>
          </a:prstGeom>
          <a:solidFill>
            <a:schemeClr val="tx2">
              <a:lumMod val="40000"/>
              <a:lumOff val="60000"/>
            </a:schemeClr>
          </a:solidFill>
        </p:spPr>
        <p:txBody>
          <a:bodyPr wrap="square">
            <a:spAutoFit/>
          </a:bodyPr>
          <a:lstStyle/>
          <a:p>
            <a:pPr algn="just"/>
            <a:r>
              <a:rPr lang="en-US" sz="1400" dirty="0"/>
              <a:t>The 8-queens problem: place 8 queens on a chess board so that no queen attacks another. This position is almost a solution, except for the two queens in the fourth and seventh columns that attack each other along the diagonal. </a:t>
            </a:r>
          </a:p>
        </p:txBody>
      </p:sp>
    </p:spTree>
    <p:extLst>
      <p:ext uri="{BB962C8B-B14F-4D97-AF65-F5344CB8AC3E}">
        <p14:creationId xmlns:p14="http://schemas.microsoft.com/office/powerpoint/2010/main" val="520260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Flip Bit Mutation	</a:t>
            </a:r>
          </a:p>
        </p:txBody>
      </p:sp>
      <p:pic>
        <p:nvPicPr>
          <p:cNvPr id="3" name="Picture 2">
            <a:extLst>
              <a:ext uri="{FF2B5EF4-FFF2-40B4-BE49-F238E27FC236}">
                <a16:creationId xmlns:a16="http://schemas.microsoft.com/office/drawing/2014/main" id="{46A51AE4-13B0-4AAD-BB55-F25787CEAD19}"/>
              </a:ext>
            </a:extLst>
          </p:cNvPr>
          <p:cNvPicPr>
            <a:picLocks noChangeAspect="1"/>
          </p:cNvPicPr>
          <p:nvPr/>
        </p:nvPicPr>
        <p:blipFill>
          <a:blip r:embed="rId2"/>
          <a:stretch>
            <a:fillRect/>
          </a:stretch>
        </p:blipFill>
        <p:spPr>
          <a:xfrm>
            <a:off x="1442907" y="2338157"/>
            <a:ext cx="6927690" cy="3519666"/>
          </a:xfrm>
          <a:prstGeom prst="rect">
            <a:avLst/>
          </a:prstGeom>
        </p:spPr>
      </p:pic>
    </p:spTree>
    <p:extLst>
      <p:ext uri="{BB962C8B-B14F-4D97-AF65-F5344CB8AC3E}">
        <p14:creationId xmlns:p14="http://schemas.microsoft.com/office/powerpoint/2010/main" val="346911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Demonstration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CB877-1498-FC04-4092-627D1223AA2F}"/>
                  </a:ext>
                </a:extLst>
              </p:cNvPr>
              <p:cNvSpPr txBox="1"/>
              <p:nvPr/>
            </p:nvSpPr>
            <p:spPr>
              <a:xfrm>
                <a:off x="421341" y="2181354"/>
                <a:ext cx="6463717" cy="522707"/>
              </a:xfrm>
              <a:prstGeom prst="rect">
                <a:avLst/>
              </a:prstGeom>
              <a:solidFill>
                <a:schemeClr val="bg2"/>
              </a:solidFill>
            </p:spPr>
            <p:txBody>
              <a:bodyPr wrap="square">
                <a:spAutoFit/>
              </a:bodyPr>
              <a:lstStyle/>
              <a:p>
                <a:r>
                  <a:rPr lang="en-US" dirty="0"/>
                  <a:t>Maximize </a:t>
                </a:r>
                <a14:m>
                  <m:oMath xmlns:m="http://schemas.openxmlformats.org/officeDocument/2006/math">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2</m:t>
                        </m:r>
                      </m:den>
                    </m:f>
                    <m:r>
                      <a:rPr lang="en-US" b="0" i="1" dirty="0" smtClean="0">
                        <a:latin typeface="Cambria Math" panose="02040503050406030204" pitchFamily="18" charset="0"/>
                      </a:rPr>
                      <m:t>−3</m:t>
                    </m:r>
                    <m:r>
                      <a:rPr lang="en-US" b="0" i="1" dirty="0" smtClean="0">
                        <a:latin typeface="Cambria Math" panose="02040503050406030204" pitchFamily="18" charset="0"/>
                      </a:rPr>
                      <m:t>𝑥</m:t>
                    </m:r>
                  </m:oMath>
                </a14:m>
                <a:r>
                  <a:rPr lang="en-US" dirty="0"/>
                  <a:t>, when x in [1 to 31]</a:t>
                </a:r>
              </a:p>
            </p:txBody>
          </p:sp>
        </mc:Choice>
        <mc:Fallback xmlns="">
          <p:sp>
            <p:nvSpPr>
              <p:cNvPr id="5" name="TextBox 4">
                <a:extLst>
                  <a:ext uri="{FF2B5EF4-FFF2-40B4-BE49-F238E27FC236}">
                    <a16:creationId xmlns:a16="http://schemas.microsoft.com/office/drawing/2014/main" id="{284CB877-1498-FC04-4092-627D1223AA2F}"/>
                  </a:ext>
                </a:extLst>
              </p:cNvPr>
              <p:cNvSpPr txBox="1">
                <a:spLocks noRot="1" noChangeAspect="1" noMove="1" noResize="1" noEditPoints="1" noAdjustHandles="1" noChangeArrowheads="1" noChangeShapeType="1" noTextEdit="1"/>
              </p:cNvSpPr>
              <p:nvPr/>
            </p:nvSpPr>
            <p:spPr>
              <a:xfrm>
                <a:off x="421341" y="2181354"/>
                <a:ext cx="6463717" cy="522707"/>
              </a:xfrm>
              <a:prstGeom prst="rect">
                <a:avLst/>
              </a:prstGeom>
              <a:blipFill>
                <a:blip r:embed="rId2"/>
                <a:stretch>
                  <a:fillRect l="-755" b="-697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609E0F1-0744-70BA-6F6C-D46ABE5C337A}"/>
              </a:ext>
            </a:extLst>
          </p:cNvPr>
          <p:cNvSpPr txBox="1"/>
          <p:nvPr/>
        </p:nvSpPr>
        <p:spPr>
          <a:xfrm>
            <a:off x="662730" y="3141163"/>
            <a:ext cx="2919369" cy="2585323"/>
          </a:xfrm>
          <a:prstGeom prst="rect">
            <a:avLst/>
          </a:prstGeom>
          <a:noFill/>
        </p:spPr>
        <p:txBody>
          <a:bodyPr wrap="square">
            <a:spAutoFit/>
          </a:bodyPr>
          <a:lstStyle/>
          <a:p>
            <a:r>
              <a:rPr lang="en-US" dirty="0"/>
              <a:t>Representation of solution ??</a:t>
            </a:r>
          </a:p>
          <a:p>
            <a:endParaRPr lang="en-US" dirty="0"/>
          </a:p>
          <a:p>
            <a:r>
              <a:rPr lang="en-US" dirty="0"/>
              <a:t>Initialization of Population</a:t>
            </a:r>
          </a:p>
          <a:p>
            <a:endParaRPr lang="en-US" dirty="0"/>
          </a:p>
          <a:p>
            <a:r>
              <a:rPr lang="en-US" dirty="0"/>
              <a:t>1. Selection</a:t>
            </a:r>
          </a:p>
          <a:p>
            <a:r>
              <a:rPr lang="en-US" dirty="0"/>
              <a:t>2. Crossover/Recombination</a:t>
            </a:r>
          </a:p>
          <a:p>
            <a:r>
              <a:rPr lang="en-US" dirty="0"/>
              <a:t>3. Mutation</a:t>
            </a:r>
          </a:p>
          <a:p>
            <a:r>
              <a:rPr lang="en-US" dirty="0"/>
              <a:t>4. Survival/Accept</a:t>
            </a:r>
          </a:p>
          <a:p>
            <a:r>
              <a:rPr lang="en-US" dirty="0"/>
              <a:t>Update Population</a:t>
            </a:r>
          </a:p>
        </p:txBody>
      </p:sp>
      <p:pic>
        <p:nvPicPr>
          <p:cNvPr id="11" name="Picture 10">
            <a:extLst>
              <a:ext uri="{FF2B5EF4-FFF2-40B4-BE49-F238E27FC236}">
                <a16:creationId xmlns:a16="http://schemas.microsoft.com/office/drawing/2014/main" id="{3EBBD0D1-7021-55AA-ACE3-5CCA8C94FC8B}"/>
              </a:ext>
            </a:extLst>
          </p:cNvPr>
          <p:cNvPicPr>
            <a:picLocks noChangeAspect="1"/>
          </p:cNvPicPr>
          <p:nvPr/>
        </p:nvPicPr>
        <p:blipFill rotWithShape="1">
          <a:blip r:embed="rId3"/>
          <a:srcRect l="1819" t="2699" r="4814" b="19117"/>
          <a:stretch/>
        </p:blipFill>
        <p:spPr>
          <a:xfrm>
            <a:off x="4269996" y="2930355"/>
            <a:ext cx="4472049" cy="1737035"/>
          </a:xfrm>
          <a:prstGeom prst="rect">
            <a:avLst/>
          </a:prstGeom>
        </p:spPr>
      </p:pic>
      <p:sp>
        <p:nvSpPr>
          <p:cNvPr id="12" name="Right Bracket 11">
            <a:extLst>
              <a:ext uri="{FF2B5EF4-FFF2-40B4-BE49-F238E27FC236}">
                <a16:creationId xmlns:a16="http://schemas.microsoft.com/office/drawing/2014/main" id="{DB410766-B57B-3DA8-B9C7-C62DC1068598}"/>
              </a:ext>
            </a:extLst>
          </p:cNvPr>
          <p:cNvSpPr/>
          <p:nvPr/>
        </p:nvSpPr>
        <p:spPr>
          <a:xfrm>
            <a:off x="3330429" y="4318755"/>
            <a:ext cx="163584" cy="134223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allout: Left Arrow 12">
            <a:extLst>
              <a:ext uri="{FF2B5EF4-FFF2-40B4-BE49-F238E27FC236}">
                <a16:creationId xmlns:a16="http://schemas.microsoft.com/office/drawing/2014/main" id="{2FD604F4-CB13-0E2D-5CCA-A0B04910E0C0}"/>
              </a:ext>
            </a:extLst>
          </p:cNvPr>
          <p:cNvSpPr/>
          <p:nvPr/>
        </p:nvSpPr>
        <p:spPr>
          <a:xfrm>
            <a:off x="3582099" y="4918359"/>
            <a:ext cx="1359017" cy="209725"/>
          </a:xfrm>
          <a:prstGeom prst="leftArrowCallout">
            <a:avLst>
              <a:gd name="adj1" fmla="val 25000"/>
              <a:gd name="adj2" fmla="val 25000"/>
              <a:gd name="adj3" fmla="val 25000"/>
              <a:gd name="adj4" fmla="val 90643"/>
            </a:avLst>
          </a:prstGeom>
          <a:solidFill>
            <a:schemeClr val="bg2">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 iteration</a:t>
            </a:r>
          </a:p>
        </p:txBody>
      </p:sp>
    </p:spTree>
    <p:extLst>
      <p:ext uri="{BB962C8B-B14F-4D97-AF65-F5344CB8AC3E}">
        <p14:creationId xmlns:p14="http://schemas.microsoft.com/office/powerpoint/2010/main" val="886947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Demonstration</a:t>
            </a:r>
          </a:p>
        </p:txBody>
      </p:sp>
      <p:sp>
        <p:nvSpPr>
          <p:cNvPr id="5" name="TextBox 4">
            <a:extLst>
              <a:ext uri="{FF2B5EF4-FFF2-40B4-BE49-F238E27FC236}">
                <a16:creationId xmlns:a16="http://schemas.microsoft.com/office/drawing/2014/main" id="{284CB877-1498-FC04-4092-627D1223AA2F}"/>
              </a:ext>
            </a:extLst>
          </p:cNvPr>
          <p:cNvSpPr txBox="1"/>
          <p:nvPr/>
        </p:nvSpPr>
        <p:spPr>
          <a:xfrm>
            <a:off x="421341" y="2181354"/>
            <a:ext cx="6463717" cy="369332"/>
          </a:xfrm>
          <a:prstGeom prst="rect">
            <a:avLst/>
          </a:prstGeom>
          <a:solidFill>
            <a:schemeClr val="bg2"/>
          </a:solidFill>
        </p:spPr>
        <p:txBody>
          <a:bodyPr wrap="square">
            <a:spAutoFit/>
          </a:bodyPr>
          <a:lstStyle/>
          <a:p>
            <a:r>
              <a:rPr lang="en-US" dirty="0"/>
              <a:t>Initialize Population, fitness calculation and bin calculation</a:t>
            </a:r>
          </a:p>
        </p:txBody>
      </p:sp>
      <p:pic>
        <p:nvPicPr>
          <p:cNvPr id="6" name="Picture 5">
            <a:extLst>
              <a:ext uri="{FF2B5EF4-FFF2-40B4-BE49-F238E27FC236}">
                <a16:creationId xmlns:a16="http://schemas.microsoft.com/office/drawing/2014/main" id="{F7652F2D-450D-E478-E0E4-6E4BC98674B2}"/>
              </a:ext>
            </a:extLst>
          </p:cNvPr>
          <p:cNvPicPr>
            <a:picLocks noChangeAspect="1"/>
          </p:cNvPicPr>
          <p:nvPr/>
        </p:nvPicPr>
        <p:blipFill>
          <a:blip r:embed="rId2"/>
          <a:stretch>
            <a:fillRect/>
          </a:stretch>
        </p:blipFill>
        <p:spPr>
          <a:xfrm>
            <a:off x="787816" y="2807685"/>
            <a:ext cx="6505575" cy="2390775"/>
          </a:xfrm>
          <a:prstGeom prst="rect">
            <a:avLst/>
          </a:prstGeom>
        </p:spPr>
      </p:pic>
      <p:sp>
        <p:nvSpPr>
          <p:cNvPr id="7" name="Callout: Up Arrow 6">
            <a:extLst>
              <a:ext uri="{FF2B5EF4-FFF2-40B4-BE49-F238E27FC236}">
                <a16:creationId xmlns:a16="http://schemas.microsoft.com/office/drawing/2014/main" id="{C157E81E-53B6-7A24-F711-25F08472982E}"/>
              </a:ext>
            </a:extLst>
          </p:cNvPr>
          <p:cNvSpPr/>
          <p:nvPr/>
        </p:nvSpPr>
        <p:spPr>
          <a:xfrm>
            <a:off x="1073793" y="5198460"/>
            <a:ext cx="2130802" cy="654340"/>
          </a:xfrm>
          <a:prstGeom prst="up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 solution is represented by 5 bits binary string </a:t>
            </a:r>
          </a:p>
        </p:txBody>
      </p:sp>
      <p:sp>
        <p:nvSpPr>
          <p:cNvPr id="8" name="Callout: Up Arrow 7">
            <a:extLst>
              <a:ext uri="{FF2B5EF4-FFF2-40B4-BE49-F238E27FC236}">
                <a16:creationId xmlns:a16="http://schemas.microsoft.com/office/drawing/2014/main" id="{4686B1C5-18C9-E02E-0B35-7197AFD3E031}"/>
              </a:ext>
            </a:extLst>
          </p:cNvPr>
          <p:cNvSpPr/>
          <p:nvPr/>
        </p:nvSpPr>
        <p:spPr>
          <a:xfrm>
            <a:off x="3524128" y="5198460"/>
            <a:ext cx="745220" cy="388608"/>
          </a:xfrm>
          <a:prstGeom prst="up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Fitness</a:t>
            </a:r>
          </a:p>
        </p:txBody>
      </p:sp>
    </p:spTree>
    <p:extLst>
      <p:ext uri="{BB962C8B-B14F-4D97-AF65-F5344CB8AC3E}">
        <p14:creationId xmlns:p14="http://schemas.microsoft.com/office/powerpoint/2010/main" val="2152896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Demonstration</a:t>
            </a:r>
          </a:p>
        </p:txBody>
      </p:sp>
      <p:sp>
        <p:nvSpPr>
          <p:cNvPr id="5" name="TextBox 4">
            <a:extLst>
              <a:ext uri="{FF2B5EF4-FFF2-40B4-BE49-F238E27FC236}">
                <a16:creationId xmlns:a16="http://schemas.microsoft.com/office/drawing/2014/main" id="{284CB877-1498-FC04-4092-627D1223AA2F}"/>
              </a:ext>
            </a:extLst>
          </p:cNvPr>
          <p:cNvSpPr txBox="1"/>
          <p:nvPr/>
        </p:nvSpPr>
        <p:spPr>
          <a:xfrm>
            <a:off x="421341" y="2181354"/>
            <a:ext cx="6463717" cy="369332"/>
          </a:xfrm>
          <a:prstGeom prst="rect">
            <a:avLst/>
          </a:prstGeom>
          <a:solidFill>
            <a:schemeClr val="bg2"/>
          </a:solidFill>
        </p:spPr>
        <p:txBody>
          <a:bodyPr wrap="square">
            <a:spAutoFit/>
          </a:bodyPr>
          <a:lstStyle/>
          <a:p>
            <a:r>
              <a:rPr lang="en-US" dirty="0"/>
              <a:t>Selection, Crossover and Mutation</a:t>
            </a:r>
          </a:p>
        </p:txBody>
      </p:sp>
      <p:pic>
        <p:nvPicPr>
          <p:cNvPr id="8" name="Picture 7">
            <a:extLst>
              <a:ext uri="{FF2B5EF4-FFF2-40B4-BE49-F238E27FC236}">
                <a16:creationId xmlns:a16="http://schemas.microsoft.com/office/drawing/2014/main" id="{6A7EFC24-248C-A02D-6BD3-239AA2E04A4A}"/>
              </a:ext>
            </a:extLst>
          </p:cNvPr>
          <p:cNvPicPr>
            <a:picLocks noChangeAspect="1"/>
          </p:cNvPicPr>
          <p:nvPr/>
        </p:nvPicPr>
        <p:blipFill>
          <a:blip r:embed="rId2"/>
          <a:stretch>
            <a:fillRect/>
          </a:stretch>
        </p:blipFill>
        <p:spPr>
          <a:xfrm>
            <a:off x="421341" y="2870127"/>
            <a:ext cx="7905750" cy="1704975"/>
          </a:xfrm>
          <a:prstGeom prst="rect">
            <a:avLst/>
          </a:prstGeom>
        </p:spPr>
      </p:pic>
    </p:spTree>
    <p:extLst>
      <p:ext uri="{BB962C8B-B14F-4D97-AF65-F5344CB8AC3E}">
        <p14:creationId xmlns:p14="http://schemas.microsoft.com/office/powerpoint/2010/main" val="2772586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Demonstration</a:t>
            </a:r>
          </a:p>
        </p:txBody>
      </p:sp>
      <p:sp>
        <p:nvSpPr>
          <p:cNvPr id="5" name="TextBox 4">
            <a:extLst>
              <a:ext uri="{FF2B5EF4-FFF2-40B4-BE49-F238E27FC236}">
                <a16:creationId xmlns:a16="http://schemas.microsoft.com/office/drawing/2014/main" id="{284CB877-1498-FC04-4092-627D1223AA2F}"/>
              </a:ext>
            </a:extLst>
          </p:cNvPr>
          <p:cNvSpPr txBox="1"/>
          <p:nvPr/>
        </p:nvSpPr>
        <p:spPr>
          <a:xfrm>
            <a:off x="421341" y="2181354"/>
            <a:ext cx="6463717" cy="369332"/>
          </a:xfrm>
          <a:prstGeom prst="rect">
            <a:avLst/>
          </a:prstGeom>
          <a:solidFill>
            <a:schemeClr val="bg2"/>
          </a:solidFill>
        </p:spPr>
        <p:txBody>
          <a:bodyPr wrap="square">
            <a:spAutoFit/>
          </a:bodyPr>
          <a:lstStyle/>
          <a:p>
            <a:r>
              <a:rPr lang="en-US" dirty="0"/>
              <a:t>Accept/Survival and update population for the next generation</a:t>
            </a:r>
          </a:p>
        </p:txBody>
      </p:sp>
      <p:pic>
        <p:nvPicPr>
          <p:cNvPr id="6" name="Picture 5">
            <a:extLst>
              <a:ext uri="{FF2B5EF4-FFF2-40B4-BE49-F238E27FC236}">
                <a16:creationId xmlns:a16="http://schemas.microsoft.com/office/drawing/2014/main" id="{E2EB2255-A743-6964-769E-B74EC2974AA8}"/>
              </a:ext>
            </a:extLst>
          </p:cNvPr>
          <p:cNvPicPr>
            <a:picLocks noChangeAspect="1"/>
          </p:cNvPicPr>
          <p:nvPr/>
        </p:nvPicPr>
        <p:blipFill>
          <a:blip r:embed="rId2"/>
          <a:stretch>
            <a:fillRect/>
          </a:stretch>
        </p:blipFill>
        <p:spPr>
          <a:xfrm>
            <a:off x="421341" y="2724150"/>
            <a:ext cx="2847975" cy="1409700"/>
          </a:xfrm>
          <a:prstGeom prst="rect">
            <a:avLst/>
          </a:prstGeom>
        </p:spPr>
      </p:pic>
      <p:pic>
        <p:nvPicPr>
          <p:cNvPr id="8" name="Picture 7">
            <a:extLst>
              <a:ext uri="{FF2B5EF4-FFF2-40B4-BE49-F238E27FC236}">
                <a16:creationId xmlns:a16="http://schemas.microsoft.com/office/drawing/2014/main" id="{783A35FC-12CE-A4DA-3B6C-CF955BD4B8A9}"/>
              </a:ext>
            </a:extLst>
          </p:cNvPr>
          <p:cNvPicPr>
            <a:picLocks noChangeAspect="1"/>
          </p:cNvPicPr>
          <p:nvPr/>
        </p:nvPicPr>
        <p:blipFill>
          <a:blip r:embed="rId3"/>
          <a:stretch>
            <a:fillRect/>
          </a:stretch>
        </p:blipFill>
        <p:spPr>
          <a:xfrm>
            <a:off x="4004695" y="2724150"/>
            <a:ext cx="2057400" cy="2381250"/>
          </a:xfrm>
          <a:prstGeom prst="rect">
            <a:avLst/>
          </a:prstGeom>
        </p:spPr>
      </p:pic>
      <p:cxnSp>
        <p:nvCxnSpPr>
          <p:cNvPr id="19" name="Straight Arrow Connector 18">
            <a:extLst>
              <a:ext uri="{FF2B5EF4-FFF2-40B4-BE49-F238E27FC236}">
                <a16:creationId xmlns:a16="http://schemas.microsoft.com/office/drawing/2014/main" id="{BF037AC1-FCBC-58C1-70F3-1811958475A0}"/>
              </a:ext>
            </a:extLst>
          </p:cNvPr>
          <p:cNvCxnSpPr/>
          <p:nvPr/>
        </p:nvCxnSpPr>
        <p:spPr>
          <a:xfrm>
            <a:off x="3269316" y="3162650"/>
            <a:ext cx="735379" cy="174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Callout: Left Arrow 20">
            <a:extLst>
              <a:ext uri="{FF2B5EF4-FFF2-40B4-BE49-F238E27FC236}">
                <a16:creationId xmlns:a16="http://schemas.microsoft.com/office/drawing/2014/main" id="{F7ABD312-BB4C-8A1E-2ED7-0CD948107AA9}"/>
              </a:ext>
            </a:extLst>
          </p:cNvPr>
          <p:cNvSpPr/>
          <p:nvPr/>
        </p:nvSpPr>
        <p:spPr>
          <a:xfrm>
            <a:off x="6277501" y="3999975"/>
            <a:ext cx="2109598" cy="209725"/>
          </a:xfrm>
          <a:prstGeom prst="leftArrowCallout">
            <a:avLst>
              <a:gd name="adj1" fmla="val 25000"/>
              <a:gd name="adj2" fmla="val 25000"/>
              <a:gd name="adj3" fmla="val 25000"/>
              <a:gd name="adj4" fmla="val 90643"/>
            </a:avLst>
          </a:prstGeom>
          <a:solidFill>
            <a:schemeClr val="bg2">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Previous population</a:t>
            </a:r>
          </a:p>
        </p:txBody>
      </p:sp>
      <p:sp>
        <p:nvSpPr>
          <p:cNvPr id="22" name="Right Bracket 21">
            <a:extLst>
              <a:ext uri="{FF2B5EF4-FFF2-40B4-BE49-F238E27FC236}">
                <a16:creationId xmlns:a16="http://schemas.microsoft.com/office/drawing/2014/main" id="{17E84EF9-B1FF-DF09-AB0C-BDF711AC9F2A}"/>
              </a:ext>
            </a:extLst>
          </p:cNvPr>
          <p:cNvSpPr/>
          <p:nvPr/>
        </p:nvSpPr>
        <p:spPr>
          <a:xfrm>
            <a:off x="6065240" y="3305262"/>
            <a:ext cx="151002" cy="146807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1DB23842-1717-D118-A0C1-D311215886B7}"/>
              </a:ext>
            </a:extLst>
          </p:cNvPr>
          <p:cNvSpPr txBox="1"/>
          <p:nvPr/>
        </p:nvSpPr>
        <p:spPr>
          <a:xfrm>
            <a:off x="2039829" y="5331554"/>
            <a:ext cx="4572000" cy="646331"/>
          </a:xfrm>
          <a:prstGeom prst="rect">
            <a:avLst/>
          </a:prstGeom>
          <a:solidFill>
            <a:schemeClr val="accent1">
              <a:lumMod val="40000"/>
              <a:lumOff val="60000"/>
            </a:schemeClr>
          </a:solidFill>
        </p:spPr>
        <p:txBody>
          <a:bodyPr wrap="square">
            <a:spAutoFit/>
          </a:bodyPr>
          <a:lstStyle/>
          <a:p>
            <a:r>
              <a:rPr lang="en-US" dirty="0"/>
              <a:t>Check termination Condition if satisfied stop otherwise repeat the process</a:t>
            </a:r>
          </a:p>
        </p:txBody>
      </p:sp>
    </p:spTree>
    <p:extLst>
      <p:ext uri="{BB962C8B-B14F-4D97-AF65-F5344CB8AC3E}">
        <p14:creationId xmlns:p14="http://schemas.microsoft.com/office/powerpoint/2010/main" val="2678174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Books</a:t>
            </a:r>
          </a:p>
        </p:txBody>
      </p:sp>
      <p:sp>
        <p:nvSpPr>
          <p:cNvPr id="5" name="TextBox 4">
            <a:extLst>
              <a:ext uri="{FF2B5EF4-FFF2-40B4-BE49-F238E27FC236}">
                <a16:creationId xmlns:a16="http://schemas.microsoft.com/office/drawing/2014/main" id="{F2944A7F-5AE5-EC49-82AF-722C8C8F62C6}"/>
              </a:ext>
            </a:extLst>
          </p:cNvPr>
          <p:cNvSpPr txBox="1"/>
          <p:nvPr/>
        </p:nvSpPr>
        <p:spPr>
          <a:xfrm>
            <a:off x="168812" y="1423023"/>
            <a:ext cx="8975188" cy="4708981"/>
          </a:xfrm>
          <a:prstGeom prst="rect">
            <a:avLst/>
          </a:prstGeom>
          <a:noFill/>
        </p:spPr>
        <p:txBody>
          <a:bodyPr wrap="square" rtlCol="0">
            <a:spAutoFit/>
          </a:bodyPr>
          <a:lstStyle/>
          <a:p>
            <a:pPr marL="342900" indent="-342900" algn="just">
              <a:buAutoNum type="arabicPeriod"/>
            </a:pPr>
            <a:r>
              <a:rPr lang="en-US" sz="2000" dirty="0"/>
              <a:t>“Artificial Intelligence: A Modern Approach,” by Stuart J. Russell and Peter </a:t>
            </a:r>
            <a:r>
              <a:rPr lang="en-US" sz="2000" dirty="0" err="1"/>
              <a:t>Norvig</a:t>
            </a:r>
            <a:r>
              <a:rPr lang="en-US" sz="2000" dirty="0"/>
              <a:t>.</a:t>
            </a:r>
          </a:p>
          <a:p>
            <a:pPr marL="342900" indent="-342900" algn="just">
              <a:buAutoNum type="arabicPeriod"/>
            </a:pPr>
            <a:r>
              <a:rPr lang="en-US" sz="2000" dirty="0"/>
              <a:t>"Artificial Intelligence: Structures and Strategies for Complex Problem Solving", by George F. Luger, (2002) </a:t>
            </a:r>
          </a:p>
          <a:p>
            <a:pPr marL="342900" indent="-342900" algn="just">
              <a:buAutoNum type="arabicPeriod"/>
            </a:pPr>
            <a:r>
              <a:rPr lang="en-US" sz="2000" dirty="0"/>
              <a:t>"Artificial Intelligence: Theory and Practice", by Thomas Dean.</a:t>
            </a:r>
          </a:p>
          <a:p>
            <a:pPr marL="342900" indent="-342900" algn="just">
              <a:buAutoNum type="arabicPeriod"/>
            </a:pPr>
            <a:r>
              <a:rPr lang="en-US" sz="2000" dirty="0"/>
              <a:t>"AI: A New Synthesis", by Nils J. Nilsson.</a:t>
            </a:r>
          </a:p>
          <a:p>
            <a:pPr marL="342900" indent="-342900" algn="just">
              <a:buAutoNum type="arabicPeriod"/>
            </a:pPr>
            <a:r>
              <a:rPr lang="en-US" sz="2000" dirty="0"/>
              <a:t>“Programming for machine learning,” by J. Ross Quinlan, </a:t>
            </a:r>
          </a:p>
          <a:p>
            <a:pPr marL="342900" indent="-342900" algn="just">
              <a:buAutoNum type="arabicPeriod"/>
            </a:pPr>
            <a:r>
              <a:rPr lang="en-US" sz="2000" dirty="0"/>
              <a:t>“Neural Computing Theory and Practice,” by Philip D. Wasserman, .</a:t>
            </a:r>
          </a:p>
          <a:p>
            <a:pPr marL="342900" indent="-342900" algn="just">
              <a:buAutoNum type="arabicPeriod"/>
            </a:pPr>
            <a:r>
              <a:rPr lang="en-US" sz="2000" dirty="0"/>
              <a:t>“Neural Network Design,” by Martin T. Hagan, Howard B. Demuth, Mark H. Beale, .</a:t>
            </a:r>
          </a:p>
          <a:p>
            <a:pPr marL="342900" indent="-342900" algn="just">
              <a:buAutoNum type="arabicPeriod"/>
            </a:pPr>
            <a:r>
              <a:rPr lang="en-US" sz="2000" dirty="0"/>
              <a:t>“Practical Genetic Algorithms,” by Randy L. Haupt and Sue Ellen Haupt.</a:t>
            </a:r>
          </a:p>
          <a:p>
            <a:pPr marL="342900" indent="-342900" algn="just">
              <a:buAutoNum type="arabicPeriod"/>
            </a:pPr>
            <a:r>
              <a:rPr lang="en-US" sz="2000" dirty="0"/>
              <a:t>“Genetic Algorithms in Search, optimization and Machine learning,” by David E. Goldberg.</a:t>
            </a:r>
          </a:p>
          <a:p>
            <a:pPr marL="342900" indent="-342900" algn="just">
              <a:buAutoNum type="arabicPeriod"/>
            </a:pPr>
            <a:r>
              <a:rPr lang="en-US" sz="2000" dirty="0"/>
              <a:t>"Computational Intelligence: A Logical Approach", by David Poole, Alan Mackworth, and Randy Goebel.</a:t>
            </a:r>
          </a:p>
          <a:p>
            <a:pPr marL="342900" indent="-342900" algn="just">
              <a:buAutoNum type="arabicPeriod"/>
            </a:pPr>
            <a:r>
              <a:rPr lang="en-US" sz="2000" dirty="0"/>
              <a:t>“Introduction to Turbo Prolog”,  by Carl Townsend.</a:t>
            </a:r>
          </a:p>
        </p:txBody>
      </p:sp>
    </p:spTree>
    <p:extLst>
      <p:ext uri="{BB962C8B-B14F-4D97-AF65-F5344CB8AC3E}">
        <p14:creationId xmlns:p14="http://schemas.microsoft.com/office/powerpoint/2010/main" val="192338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Local Search and Optimization Problems</a:t>
            </a:r>
          </a:p>
        </p:txBody>
      </p:sp>
      <p:sp>
        <p:nvSpPr>
          <p:cNvPr id="3" name="Subtitle 2"/>
          <p:cNvSpPr>
            <a:spLocks noGrp="1"/>
          </p:cNvSpPr>
          <p:nvPr>
            <p:ph type="subTitle" idx="1"/>
          </p:nvPr>
        </p:nvSpPr>
        <p:spPr>
          <a:xfrm>
            <a:off x="486697" y="2363928"/>
            <a:ext cx="8019740" cy="3852314"/>
          </a:xfrm>
        </p:spPr>
        <p:txBody>
          <a:bodyPr>
            <a:normAutofit/>
          </a:bodyPr>
          <a:lstStyle/>
          <a:p>
            <a:pPr algn="just"/>
            <a:r>
              <a:rPr lang="en-US" dirty="0">
                <a:solidFill>
                  <a:srgbClr val="FF0000"/>
                </a:solidFill>
              </a:rPr>
              <a:t>Local search algorithms operate by searching from a start state to neighboring states, without keeping track of the paths, nor the set of states that have been reached</a:t>
            </a:r>
            <a:r>
              <a:rPr lang="en-US" dirty="0">
                <a:solidFill>
                  <a:schemeClr val="tx1"/>
                </a:solidFill>
              </a:rPr>
              <a:t>. </a:t>
            </a:r>
          </a:p>
          <a:p>
            <a:pPr algn="just"/>
            <a:endParaRPr lang="en-US" dirty="0">
              <a:solidFill>
                <a:schemeClr val="tx1"/>
              </a:solidFill>
            </a:endParaRPr>
          </a:p>
          <a:p>
            <a:pPr algn="just"/>
            <a:r>
              <a:rPr lang="en-US" dirty="0">
                <a:solidFill>
                  <a:schemeClr val="tx1"/>
                </a:solidFill>
              </a:rPr>
              <a:t>That means they are not systematic—they might never explore a portion of the search space where a solution actually resides. </a:t>
            </a:r>
          </a:p>
          <a:p>
            <a:pPr algn="just"/>
            <a:endParaRPr lang="en-US" dirty="0">
              <a:solidFill>
                <a:schemeClr val="tx1"/>
              </a:solidFill>
            </a:endParaRPr>
          </a:p>
          <a:p>
            <a:pPr algn="just"/>
            <a:r>
              <a:rPr lang="en-US" dirty="0">
                <a:solidFill>
                  <a:schemeClr val="tx1"/>
                </a:solidFill>
              </a:rPr>
              <a:t>However, they have two key advantages: </a:t>
            </a:r>
          </a:p>
          <a:p>
            <a:pPr marL="342900" indent="-342900" algn="just">
              <a:buAutoNum type="arabicParenBoth"/>
            </a:pPr>
            <a:r>
              <a:rPr lang="en-US" dirty="0">
                <a:solidFill>
                  <a:schemeClr val="tx1"/>
                </a:solidFill>
              </a:rPr>
              <a:t>they use very little memory; and </a:t>
            </a:r>
          </a:p>
          <a:p>
            <a:pPr marL="342900" indent="-342900" algn="just">
              <a:buAutoNum type="arabicParenBoth"/>
            </a:pPr>
            <a:r>
              <a:rPr lang="en-US" dirty="0">
                <a:solidFill>
                  <a:schemeClr val="tx1"/>
                </a:solidFill>
              </a:rPr>
              <a:t>they can often find reasonable solutions in large or infinite state spaces for</a:t>
            </a:r>
          </a:p>
          <a:p>
            <a:pPr algn="just"/>
            <a:r>
              <a:rPr lang="en-US" dirty="0">
                <a:solidFill>
                  <a:schemeClr val="tx1"/>
                </a:solidFill>
              </a:rPr>
              <a:t>which systematic algorithms are unsuitable.</a:t>
            </a:r>
          </a:p>
        </p:txBody>
      </p:sp>
    </p:spTree>
    <p:extLst>
      <p:ext uri="{BB962C8B-B14F-4D97-AF65-F5344CB8AC3E}">
        <p14:creationId xmlns:p14="http://schemas.microsoft.com/office/powerpoint/2010/main" val="45496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Local Search and Optimization Problems</a:t>
            </a:r>
          </a:p>
        </p:txBody>
      </p:sp>
      <p:sp>
        <p:nvSpPr>
          <p:cNvPr id="3" name="Subtitle 2"/>
          <p:cNvSpPr>
            <a:spLocks noGrp="1"/>
          </p:cNvSpPr>
          <p:nvPr>
            <p:ph type="subTitle" idx="1"/>
          </p:nvPr>
        </p:nvSpPr>
        <p:spPr>
          <a:xfrm>
            <a:off x="486698" y="2363928"/>
            <a:ext cx="3464518" cy="3852314"/>
          </a:xfrm>
        </p:spPr>
        <p:txBody>
          <a:bodyPr>
            <a:normAutofit/>
          </a:bodyPr>
          <a:lstStyle/>
          <a:p>
            <a:pPr algn="just"/>
            <a:r>
              <a:rPr lang="en-US" dirty="0">
                <a:solidFill>
                  <a:schemeClr val="tx1"/>
                </a:solidFill>
              </a:rPr>
              <a:t>Local search algorithms can also solve </a:t>
            </a:r>
            <a:r>
              <a:rPr lang="en-US" dirty="0">
                <a:solidFill>
                  <a:srgbClr val="FF0000"/>
                </a:solidFill>
              </a:rPr>
              <a:t>optimization problems</a:t>
            </a:r>
            <a:r>
              <a:rPr lang="en-US" dirty="0">
                <a:solidFill>
                  <a:schemeClr val="tx1"/>
                </a:solidFill>
              </a:rPr>
              <a:t>, in which the aim is to find the best state according to an </a:t>
            </a:r>
            <a:r>
              <a:rPr lang="en-US" dirty="0">
                <a:solidFill>
                  <a:srgbClr val="FF0000"/>
                </a:solidFill>
              </a:rPr>
              <a:t>objective function</a:t>
            </a:r>
            <a:r>
              <a:rPr lang="en-US" dirty="0">
                <a:solidFill>
                  <a:schemeClr val="tx1"/>
                </a:solidFill>
              </a:rPr>
              <a:t>.</a:t>
            </a:r>
          </a:p>
          <a:p>
            <a:pPr algn="just"/>
            <a:endParaRPr lang="en-US" dirty="0">
              <a:solidFill>
                <a:schemeClr val="tx1"/>
              </a:solidFill>
            </a:endParaRPr>
          </a:p>
          <a:p>
            <a:pPr algn="just"/>
            <a:r>
              <a:rPr lang="en-US" dirty="0">
                <a:solidFill>
                  <a:schemeClr val="tx1"/>
                </a:solidFill>
              </a:rPr>
              <a:t>To understand local search, consider the states of a problem laid out in a </a:t>
            </a:r>
            <a:r>
              <a:rPr lang="en-US" dirty="0">
                <a:solidFill>
                  <a:srgbClr val="FF0000"/>
                </a:solidFill>
              </a:rPr>
              <a:t>state-space </a:t>
            </a:r>
            <a:r>
              <a:rPr lang="en-US" dirty="0">
                <a:solidFill>
                  <a:schemeClr val="tx1"/>
                </a:solidFill>
              </a:rPr>
              <a:t>landscape. </a:t>
            </a:r>
          </a:p>
          <a:p>
            <a:pPr algn="just"/>
            <a:endParaRPr lang="en-US" dirty="0">
              <a:solidFill>
                <a:schemeClr val="tx1"/>
              </a:solidFill>
            </a:endParaRPr>
          </a:p>
          <a:p>
            <a:pPr algn="just"/>
            <a:r>
              <a:rPr lang="en-US" dirty="0">
                <a:solidFill>
                  <a:schemeClr val="tx1"/>
                </a:solidFill>
              </a:rPr>
              <a:t>Each point (state) in the landscape has an “elevation,” defined by the value of the objective function. </a:t>
            </a:r>
          </a:p>
        </p:txBody>
      </p:sp>
      <p:pic>
        <p:nvPicPr>
          <p:cNvPr id="5" name="Picture 4">
            <a:extLst>
              <a:ext uri="{FF2B5EF4-FFF2-40B4-BE49-F238E27FC236}">
                <a16:creationId xmlns:a16="http://schemas.microsoft.com/office/drawing/2014/main" id="{BA919E03-305C-FF4C-B41E-DCF4A733C1C8}"/>
              </a:ext>
            </a:extLst>
          </p:cNvPr>
          <p:cNvPicPr>
            <a:picLocks noChangeAspect="1"/>
          </p:cNvPicPr>
          <p:nvPr/>
        </p:nvPicPr>
        <p:blipFill>
          <a:blip r:embed="rId2"/>
          <a:stretch>
            <a:fillRect/>
          </a:stretch>
        </p:blipFill>
        <p:spPr>
          <a:xfrm>
            <a:off x="4026716" y="2322828"/>
            <a:ext cx="4823669" cy="2685906"/>
          </a:xfrm>
          <a:prstGeom prst="rect">
            <a:avLst/>
          </a:prstGeom>
        </p:spPr>
      </p:pic>
      <p:sp>
        <p:nvSpPr>
          <p:cNvPr id="7" name="TextBox 6">
            <a:extLst>
              <a:ext uri="{FF2B5EF4-FFF2-40B4-BE49-F238E27FC236}">
                <a16:creationId xmlns:a16="http://schemas.microsoft.com/office/drawing/2014/main" id="{F1A066C2-4ED4-FE88-3756-C215FD32BF4E}"/>
              </a:ext>
            </a:extLst>
          </p:cNvPr>
          <p:cNvSpPr txBox="1"/>
          <p:nvPr/>
        </p:nvSpPr>
        <p:spPr>
          <a:xfrm>
            <a:off x="4723001" y="5015913"/>
            <a:ext cx="3733101" cy="738664"/>
          </a:xfrm>
          <a:prstGeom prst="rect">
            <a:avLst/>
          </a:prstGeom>
          <a:solidFill>
            <a:schemeClr val="tx2">
              <a:lumMod val="40000"/>
              <a:lumOff val="60000"/>
            </a:schemeClr>
          </a:solidFill>
        </p:spPr>
        <p:txBody>
          <a:bodyPr wrap="square">
            <a:spAutoFit/>
          </a:bodyPr>
          <a:lstStyle/>
          <a:p>
            <a:pPr algn="just"/>
            <a:r>
              <a:rPr lang="en-US" sz="1400" dirty="0"/>
              <a:t>A one-dimensional state-space landscape in which elevation corresponds to the objective function. The aim is to find the global maximum.</a:t>
            </a:r>
          </a:p>
        </p:txBody>
      </p:sp>
    </p:spTree>
    <p:extLst>
      <p:ext uri="{BB962C8B-B14F-4D97-AF65-F5344CB8AC3E}">
        <p14:creationId xmlns:p14="http://schemas.microsoft.com/office/powerpoint/2010/main" val="21049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Local Search and Optimization Problems</a:t>
            </a:r>
          </a:p>
        </p:txBody>
      </p:sp>
      <p:sp>
        <p:nvSpPr>
          <p:cNvPr id="3" name="Subtitle 2"/>
          <p:cNvSpPr>
            <a:spLocks noGrp="1"/>
          </p:cNvSpPr>
          <p:nvPr>
            <p:ph type="subTitle" idx="1"/>
          </p:nvPr>
        </p:nvSpPr>
        <p:spPr>
          <a:xfrm>
            <a:off x="486698" y="2363928"/>
            <a:ext cx="3464518" cy="3852314"/>
          </a:xfrm>
        </p:spPr>
        <p:txBody>
          <a:bodyPr>
            <a:normAutofit/>
          </a:bodyPr>
          <a:lstStyle/>
          <a:p>
            <a:pPr algn="just"/>
            <a:r>
              <a:rPr lang="en-US" dirty="0">
                <a:solidFill>
                  <a:schemeClr val="tx1"/>
                </a:solidFill>
              </a:rPr>
              <a:t>If elevation corresponds to an </a:t>
            </a:r>
            <a:r>
              <a:rPr lang="en-US" dirty="0">
                <a:solidFill>
                  <a:srgbClr val="FF0000"/>
                </a:solidFill>
              </a:rPr>
              <a:t>objective function</a:t>
            </a:r>
            <a:r>
              <a:rPr lang="en-US" dirty="0">
                <a:solidFill>
                  <a:schemeClr val="tx1"/>
                </a:solidFill>
              </a:rPr>
              <a:t>, then the aim is to find the highest peak—</a:t>
            </a:r>
            <a:r>
              <a:rPr lang="en-US" dirty="0">
                <a:solidFill>
                  <a:srgbClr val="FF0000"/>
                </a:solidFill>
              </a:rPr>
              <a:t>a global maximum</a:t>
            </a:r>
            <a:r>
              <a:rPr lang="en-US" dirty="0">
                <a:solidFill>
                  <a:schemeClr val="tx1"/>
                </a:solidFill>
              </a:rPr>
              <a:t>—and we call the process </a:t>
            </a:r>
            <a:r>
              <a:rPr lang="en-US" dirty="0">
                <a:solidFill>
                  <a:srgbClr val="FF0000"/>
                </a:solidFill>
              </a:rPr>
              <a:t>hill climbing</a:t>
            </a:r>
            <a:r>
              <a:rPr lang="en-US" dirty="0">
                <a:solidFill>
                  <a:schemeClr val="tx1"/>
                </a:solidFill>
              </a:rPr>
              <a:t>. </a:t>
            </a:r>
          </a:p>
          <a:p>
            <a:pPr algn="just"/>
            <a:endParaRPr lang="en-US" dirty="0">
              <a:solidFill>
                <a:schemeClr val="tx1"/>
              </a:solidFill>
            </a:endParaRPr>
          </a:p>
          <a:p>
            <a:pPr algn="just"/>
            <a:r>
              <a:rPr lang="en-US" dirty="0">
                <a:solidFill>
                  <a:schemeClr val="tx1"/>
                </a:solidFill>
              </a:rPr>
              <a:t>If elevation corresponds to </a:t>
            </a:r>
            <a:r>
              <a:rPr lang="en-US" dirty="0">
                <a:solidFill>
                  <a:srgbClr val="FF0000"/>
                </a:solidFill>
              </a:rPr>
              <a:t>cost</a:t>
            </a:r>
            <a:r>
              <a:rPr lang="en-US" dirty="0">
                <a:solidFill>
                  <a:schemeClr val="tx1"/>
                </a:solidFill>
              </a:rPr>
              <a:t>, then the aim is to find the lowest valley—</a:t>
            </a:r>
            <a:r>
              <a:rPr lang="en-US" dirty="0">
                <a:solidFill>
                  <a:srgbClr val="FF0000"/>
                </a:solidFill>
              </a:rPr>
              <a:t>a global minimum</a:t>
            </a:r>
            <a:r>
              <a:rPr lang="en-US" dirty="0">
                <a:solidFill>
                  <a:schemeClr val="tx1"/>
                </a:solidFill>
              </a:rPr>
              <a:t>—and we call it </a:t>
            </a:r>
            <a:r>
              <a:rPr lang="en-US" dirty="0">
                <a:solidFill>
                  <a:srgbClr val="FF0000"/>
                </a:solidFill>
              </a:rPr>
              <a:t>gradient descent</a:t>
            </a:r>
            <a:r>
              <a:rPr lang="en-US" dirty="0">
                <a:solidFill>
                  <a:schemeClr val="tx1"/>
                </a:solidFill>
              </a:rPr>
              <a:t>.</a:t>
            </a:r>
          </a:p>
        </p:txBody>
      </p:sp>
      <p:pic>
        <p:nvPicPr>
          <p:cNvPr id="5" name="Picture 4">
            <a:extLst>
              <a:ext uri="{FF2B5EF4-FFF2-40B4-BE49-F238E27FC236}">
                <a16:creationId xmlns:a16="http://schemas.microsoft.com/office/drawing/2014/main" id="{BA919E03-305C-FF4C-B41E-DCF4A733C1C8}"/>
              </a:ext>
            </a:extLst>
          </p:cNvPr>
          <p:cNvPicPr>
            <a:picLocks noChangeAspect="1"/>
          </p:cNvPicPr>
          <p:nvPr/>
        </p:nvPicPr>
        <p:blipFill>
          <a:blip r:embed="rId2"/>
          <a:stretch>
            <a:fillRect/>
          </a:stretch>
        </p:blipFill>
        <p:spPr>
          <a:xfrm>
            <a:off x="4026716" y="2322828"/>
            <a:ext cx="4823669" cy="2685906"/>
          </a:xfrm>
          <a:prstGeom prst="rect">
            <a:avLst/>
          </a:prstGeom>
        </p:spPr>
      </p:pic>
      <p:sp>
        <p:nvSpPr>
          <p:cNvPr id="7" name="TextBox 6">
            <a:extLst>
              <a:ext uri="{FF2B5EF4-FFF2-40B4-BE49-F238E27FC236}">
                <a16:creationId xmlns:a16="http://schemas.microsoft.com/office/drawing/2014/main" id="{F1A066C2-4ED4-FE88-3756-C215FD32BF4E}"/>
              </a:ext>
            </a:extLst>
          </p:cNvPr>
          <p:cNvSpPr txBox="1"/>
          <p:nvPr/>
        </p:nvSpPr>
        <p:spPr>
          <a:xfrm>
            <a:off x="4723001" y="5015913"/>
            <a:ext cx="3733101" cy="738664"/>
          </a:xfrm>
          <a:prstGeom prst="rect">
            <a:avLst/>
          </a:prstGeom>
          <a:solidFill>
            <a:schemeClr val="tx2">
              <a:lumMod val="40000"/>
              <a:lumOff val="60000"/>
            </a:schemeClr>
          </a:solidFill>
        </p:spPr>
        <p:txBody>
          <a:bodyPr wrap="square">
            <a:spAutoFit/>
          </a:bodyPr>
          <a:lstStyle/>
          <a:p>
            <a:pPr algn="just"/>
            <a:r>
              <a:rPr lang="en-US" sz="1400" dirty="0"/>
              <a:t>A one-dimensional state-space landscape in which elevation corresponds to the objective function. The aim is to find the global maximum.</a:t>
            </a:r>
          </a:p>
        </p:txBody>
      </p:sp>
    </p:spTree>
    <p:extLst>
      <p:ext uri="{BB962C8B-B14F-4D97-AF65-F5344CB8AC3E}">
        <p14:creationId xmlns:p14="http://schemas.microsoft.com/office/powerpoint/2010/main" val="1112150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8" y="2363928"/>
            <a:ext cx="3464518" cy="3852314"/>
          </a:xfrm>
        </p:spPr>
        <p:txBody>
          <a:bodyPr>
            <a:normAutofit lnSpcReduction="10000"/>
          </a:bodyPr>
          <a:lstStyle/>
          <a:p>
            <a:pPr algn="just"/>
            <a:r>
              <a:rPr lang="en-US" dirty="0">
                <a:solidFill>
                  <a:schemeClr val="tx1"/>
                </a:solidFill>
              </a:rPr>
              <a:t>It keeps track of one current state and on each iteration moves to the neighboring state with </a:t>
            </a:r>
            <a:r>
              <a:rPr lang="en-US" dirty="0">
                <a:solidFill>
                  <a:srgbClr val="FF0000"/>
                </a:solidFill>
              </a:rPr>
              <a:t>highest value</a:t>
            </a:r>
            <a:r>
              <a:rPr lang="en-US" dirty="0">
                <a:solidFill>
                  <a:schemeClr val="tx1"/>
                </a:solidFill>
              </a:rPr>
              <a:t>—that is, it heads in the direction that provides the </a:t>
            </a:r>
            <a:r>
              <a:rPr lang="en-US" dirty="0">
                <a:solidFill>
                  <a:srgbClr val="FF0000"/>
                </a:solidFill>
              </a:rPr>
              <a:t>steepest ascent</a:t>
            </a:r>
            <a:r>
              <a:rPr lang="en-US" dirty="0">
                <a:solidFill>
                  <a:schemeClr val="tx1"/>
                </a:solidFill>
              </a:rPr>
              <a:t>. </a:t>
            </a:r>
          </a:p>
          <a:p>
            <a:pPr algn="just"/>
            <a:endParaRPr lang="en-US" dirty="0">
              <a:solidFill>
                <a:schemeClr val="tx1"/>
              </a:solidFill>
            </a:endParaRPr>
          </a:p>
          <a:p>
            <a:pPr algn="just"/>
            <a:r>
              <a:rPr lang="en-US" dirty="0">
                <a:solidFill>
                  <a:schemeClr val="tx1"/>
                </a:solidFill>
              </a:rPr>
              <a:t>It terminates when it reaches a “</a:t>
            </a:r>
            <a:r>
              <a:rPr lang="en-US" dirty="0">
                <a:solidFill>
                  <a:srgbClr val="FF0000"/>
                </a:solidFill>
              </a:rPr>
              <a:t>peak</a:t>
            </a:r>
            <a:r>
              <a:rPr lang="en-US" dirty="0">
                <a:solidFill>
                  <a:schemeClr val="tx1"/>
                </a:solidFill>
              </a:rPr>
              <a:t>” where no neighbor has a higher value.</a:t>
            </a:r>
          </a:p>
          <a:p>
            <a:pPr algn="just"/>
            <a:endParaRPr lang="en-US" dirty="0">
              <a:solidFill>
                <a:schemeClr val="tx1"/>
              </a:solidFill>
            </a:endParaRPr>
          </a:p>
          <a:p>
            <a:pPr algn="just"/>
            <a:r>
              <a:rPr lang="en-US" dirty="0">
                <a:solidFill>
                  <a:schemeClr val="tx1"/>
                </a:solidFill>
              </a:rPr>
              <a:t>Hill climbing </a:t>
            </a:r>
            <a:r>
              <a:rPr lang="en-US" dirty="0">
                <a:solidFill>
                  <a:srgbClr val="FF0000"/>
                </a:solidFill>
              </a:rPr>
              <a:t>does not look ahead </a:t>
            </a:r>
            <a:r>
              <a:rPr lang="en-US" dirty="0">
                <a:solidFill>
                  <a:schemeClr val="tx1"/>
                </a:solidFill>
              </a:rPr>
              <a:t>beyond the immediate neighbors of the current state.</a:t>
            </a:r>
          </a:p>
        </p:txBody>
      </p:sp>
      <p:sp>
        <p:nvSpPr>
          <p:cNvPr id="7" name="TextBox 6">
            <a:extLst>
              <a:ext uri="{FF2B5EF4-FFF2-40B4-BE49-F238E27FC236}">
                <a16:creationId xmlns:a16="http://schemas.microsoft.com/office/drawing/2014/main" id="{F1A066C2-4ED4-FE88-3756-C215FD32BF4E}"/>
              </a:ext>
            </a:extLst>
          </p:cNvPr>
          <p:cNvSpPr txBox="1"/>
          <p:nvPr/>
        </p:nvSpPr>
        <p:spPr>
          <a:xfrm>
            <a:off x="4437640" y="5303762"/>
            <a:ext cx="4219662" cy="738664"/>
          </a:xfrm>
          <a:prstGeom prst="rect">
            <a:avLst/>
          </a:prstGeom>
          <a:solidFill>
            <a:schemeClr val="tx2">
              <a:lumMod val="40000"/>
              <a:lumOff val="60000"/>
            </a:schemeClr>
          </a:solidFill>
        </p:spPr>
        <p:txBody>
          <a:bodyPr wrap="square">
            <a:spAutoFit/>
          </a:bodyPr>
          <a:lstStyle/>
          <a:p>
            <a:pPr algn="just"/>
            <a:r>
              <a:rPr lang="en-US" sz="1400" dirty="0"/>
              <a:t>The hill-climbing search algorithm, which is the most basic local search technique. At each step, the current node is replaced by the best neighbor.</a:t>
            </a:r>
          </a:p>
        </p:txBody>
      </p:sp>
      <p:pic>
        <p:nvPicPr>
          <p:cNvPr id="6" name="Picture 5">
            <a:extLst>
              <a:ext uri="{FF2B5EF4-FFF2-40B4-BE49-F238E27FC236}">
                <a16:creationId xmlns:a16="http://schemas.microsoft.com/office/drawing/2014/main" id="{D436D9AC-E133-13C1-4743-CB048B2C6A9E}"/>
              </a:ext>
            </a:extLst>
          </p:cNvPr>
          <p:cNvPicPr>
            <a:picLocks noChangeAspect="1"/>
          </p:cNvPicPr>
          <p:nvPr/>
        </p:nvPicPr>
        <p:blipFill>
          <a:blip r:embed="rId2"/>
          <a:stretch>
            <a:fillRect/>
          </a:stretch>
        </p:blipFill>
        <p:spPr>
          <a:xfrm>
            <a:off x="4060273" y="3834089"/>
            <a:ext cx="5001328" cy="1286749"/>
          </a:xfrm>
          <a:prstGeom prst="rect">
            <a:avLst/>
          </a:prstGeom>
          <a:ln>
            <a:solidFill>
              <a:schemeClr val="accent2"/>
            </a:solidFill>
          </a:ln>
        </p:spPr>
      </p:pic>
      <p:sp>
        <p:nvSpPr>
          <p:cNvPr id="8" name="Subtitle 2">
            <a:extLst>
              <a:ext uri="{FF2B5EF4-FFF2-40B4-BE49-F238E27FC236}">
                <a16:creationId xmlns:a16="http://schemas.microsoft.com/office/drawing/2014/main" id="{A8372DB0-2686-123F-0FB0-45FE88250478}"/>
              </a:ext>
            </a:extLst>
          </p:cNvPr>
          <p:cNvSpPr txBox="1">
            <a:spLocks/>
          </p:cNvSpPr>
          <p:nvPr/>
        </p:nvSpPr>
        <p:spPr>
          <a:xfrm>
            <a:off x="4222879" y="2363928"/>
            <a:ext cx="4458002" cy="1286749"/>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dirty="0">
                <a:solidFill>
                  <a:schemeClr val="tx1"/>
                </a:solidFill>
              </a:rPr>
              <a:t>Note that one way to use hill-climbing search is to use the negative of a heuristic cost function as the objective function; that will climb locally to the state with smallest heuristic distance to the goal.</a:t>
            </a:r>
          </a:p>
        </p:txBody>
      </p:sp>
    </p:spTree>
    <p:extLst>
      <p:ext uri="{BB962C8B-B14F-4D97-AF65-F5344CB8AC3E}">
        <p14:creationId xmlns:p14="http://schemas.microsoft.com/office/powerpoint/2010/main" val="362823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Hill-climbing search</a:t>
            </a:r>
          </a:p>
        </p:txBody>
      </p:sp>
      <p:sp>
        <p:nvSpPr>
          <p:cNvPr id="3" name="Subtitle 2"/>
          <p:cNvSpPr>
            <a:spLocks noGrp="1"/>
          </p:cNvSpPr>
          <p:nvPr>
            <p:ph type="subTitle" idx="1"/>
          </p:nvPr>
        </p:nvSpPr>
        <p:spPr>
          <a:xfrm>
            <a:off x="486698" y="2363928"/>
            <a:ext cx="4160804" cy="3852314"/>
          </a:xfrm>
        </p:spPr>
        <p:txBody>
          <a:bodyPr>
            <a:normAutofit lnSpcReduction="10000"/>
          </a:bodyPr>
          <a:lstStyle/>
          <a:p>
            <a:pPr algn="just"/>
            <a:r>
              <a:rPr lang="en-US" dirty="0">
                <a:solidFill>
                  <a:schemeClr val="tx1"/>
                </a:solidFill>
              </a:rPr>
              <a:t>To illustrate hill climbing, we will use the </a:t>
            </a:r>
            <a:r>
              <a:rPr lang="en-US" dirty="0">
                <a:solidFill>
                  <a:srgbClr val="FF0000"/>
                </a:solidFill>
              </a:rPr>
              <a:t>8-queens problem</a:t>
            </a:r>
            <a:r>
              <a:rPr lang="en-US" dirty="0">
                <a:solidFill>
                  <a:schemeClr val="tx1"/>
                </a:solidFill>
              </a:rPr>
              <a:t>. We will use a complete-state formulation, which means that every state has all the components of a solution. </a:t>
            </a:r>
          </a:p>
          <a:p>
            <a:pPr algn="just"/>
            <a:endParaRPr lang="en-US" dirty="0">
              <a:solidFill>
                <a:schemeClr val="tx1"/>
              </a:solidFill>
            </a:endParaRPr>
          </a:p>
          <a:p>
            <a:pPr algn="just"/>
            <a:r>
              <a:rPr lang="en-US" dirty="0">
                <a:solidFill>
                  <a:schemeClr val="tx1"/>
                </a:solidFill>
              </a:rPr>
              <a:t>In this case every state has 8 queens on the board, one per column. </a:t>
            </a:r>
          </a:p>
          <a:p>
            <a:pPr algn="just"/>
            <a:endParaRPr lang="en-US" dirty="0">
              <a:solidFill>
                <a:schemeClr val="tx1"/>
              </a:solidFill>
            </a:endParaRPr>
          </a:p>
          <a:p>
            <a:pPr algn="just"/>
            <a:r>
              <a:rPr lang="en-US" dirty="0">
                <a:solidFill>
                  <a:schemeClr val="tx1"/>
                </a:solidFill>
              </a:rPr>
              <a:t>The initial state is chosen at random, and the successors of a state are all possible states generated by moving a single queen to another square in the same column (so each state has 8×7=56 successors). </a:t>
            </a:r>
          </a:p>
        </p:txBody>
      </p:sp>
      <p:pic>
        <p:nvPicPr>
          <p:cNvPr id="5" name="Picture 4">
            <a:extLst>
              <a:ext uri="{FF2B5EF4-FFF2-40B4-BE49-F238E27FC236}">
                <a16:creationId xmlns:a16="http://schemas.microsoft.com/office/drawing/2014/main" id="{19026DE3-5BEF-F811-7235-C3DBEF76DE1A}"/>
              </a:ext>
            </a:extLst>
          </p:cNvPr>
          <p:cNvPicPr>
            <a:picLocks noChangeAspect="1"/>
          </p:cNvPicPr>
          <p:nvPr/>
        </p:nvPicPr>
        <p:blipFill>
          <a:blip r:embed="rId2"/>
          <a:stretch>
            <a:fillRect/>
          </a:stretch>
        </p:blipFill>
        <p:spPr>
          <a:xfrm>
            <a:off x="5469702" y="1975520"/>
            <a:ext cx="2876991" cy="2906960"/>
          </a:xfrm>
          <a:prstGeom prst="rect">
            <a:avLst/>
          </a:prstGeom>
        </p:spPr>
      </p:pic>
      <p:sp>
        <p:nvSpPr>
          <p:cNvPr id="6" name="TextBox 5">
            <a:extLst>
              <a:ext uri="{FF2B5EF4-FFF2-40B4-BE49-F238E27FC236}">
                <a16:creationId xmlns:a16="http://schemas.microsoft.com/office/drawing/2014/main" id="{3FFEB515-3A4E-882C-DBCD-12776B69ADF7}"/>
              </a:ext>
            </a:extLst>
          </p:cNvPr>
          <p:cNvSpPr txBox="1"/>
          <p:nvPr/>
        </p:nvSpPr>
        <p:spPr>
          <a:xfrm>
            <a:off x="4798367" y="5018536"/>
            <a:ext cx="4219662" cy="1169551"/>
          </a:xfrm>
          <a:prstGeom prst="rect">
            <a:avLst/>
          </a:prstGeom>
          <a:solidFill>
            <a:schemeClr val="tx2">
              <a:lumMod val="40000"/>
              <a:lumOff val="60000"/>
            </a:schemeClr>
          </a:solidFill>
        </p:spPr>
        <p:txBody>
          <a:bodyPr wrap="square">
            <a:spAutoFit/>
          </a:bodyPr>
          <a:lstStyle/>
          <a:p>
            <a:pPr algn="just"/>
            <a:r>
              <a:rPr lang="en-US" sz="1400" dirty="0"/>
              <a:t>An 8-queens state with heuristic cost estimate h=17. The board shows the value of h for each possible successor obtained by moving a queen within its column. There are 8 moves that are tied for best, with h=12. The hill climbing algorithm will pick one of these.</a:t>
            </a:r>
          </a:p>
        </p:txBody>
      </p:sp>
    </p:spTree>
    <p:extLst>
      <p:ext uri="{BB962C8B-B14F-4D97-AF65-F5344CB8AC3E}">
        <p14:creationId xmlns:p14="http://schemas.microsoft.com/office/powerpoint/2010/main" val="2540525707"/>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810BBF67D7AB47AE77F6C7A7504E11" ma:contentTypeVersion="0" ma:contentTypeDescription="Create a new document." ma:contentTypeScope="" ma:versionID="a248ef2cc14f185a9cb0052211741135">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487405-DE91-4880-8E38-4AB13815FD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A34BD5E-6802-42AD-8171-9E10901E94F8}">
  <ds:schemaRefs>
    <ds:schemaRef ds:uri="http://schemas.microsoft.com/sharepoint/v3/contenttype/forms"/>
  </ds:schemaRefs>
</ds:datastoreItem>
</file>

<file path=customXml/itemProps3.xml><?xml version="1.0" encoding="utf-8"?>
<ds:datastoreItem xmlns:ds="http://schemas.openxmlformats.org/officeDocument/2006/customXml" ds:itemID="{3BDA5689-5CA0-4870-B409-5444371519F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Spectrum.thmx</Template>
  <TotalTime>999</TotalTime>
  <Words>2855</Words>
  <Application>Microsoft Office PowerPoint</Application>
  <PresentationFormat>On-screen Show (4:3)</PresentationFormat>
  <Paragraphs>201</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Corbel</vt:lpstr>
      <vt:lpstr>Wingdings</vt:lpstr>
      <vt:lpstr>Spectrum</vt:lpstr>
      <vt:lpstr>GENETIC ALGORITHMS</vt:lpstr>
      <vt:lpstr>Lecture Outline</vt:lpstr>
      <vt:lpstr>Search in Complex Environment</vt:lpstr>
      <vt:lpstr>Local Search and Optimization Problems</vt:lpstr>
      <vt:lpstr>Local Search and Optimization Problems</vt:lpstr>
      <vt:lpstr>Local Search and Optimization Problems</vt:lpstr>
      <vt:lpstr>Local Search and Optimization Problems</vt:lpstr>
      <vt:lpstr>Hill-climbing search</vt:lpstr>
      <vt:lpstr>Hill-climbing search</vt:lpstr>
      <vt:lpstr>Hill-climbing search</vt:lpstr>
      <vt:lpstr>Hill-climbing search</vt:lpstr>
      <vt:lpstr>Hill-climbing search</vt:lpstr>
      <vt:lpstr>Hill-climbing search</vt:lpstr>
      <vt:lpstr>Simulated annealing</vt:lpstr>
      <vt:lpstr>Local beam search</vt:lpstr>
      <vt:lpstr>Stochastic beam search</vt:lpstr>
      <vt:lpstr>Evolutionary algorithms</vt:lpstr>
      <vt:lpstr>Evolutionary algorithms</vt:lpstr>
      <vt:lpstr>Evolutionary algorithms</vt:lpstr>
      <vt:lpstr>Genetic algorithm</vt:lpstr>
      <vt:lpstr>Genetic algorithm</vt:lpstr>
      <vt:lpstr>Genetic algorithm</vt:lpstr>
      <vt:lpstr>Genetic algorithm</vt:lpstr>
      <vt:lpstr>Genetic algorithm</vt:lpstr>
      <vt:lpstr>Genetic algorithm</vt:lpstr>
      <vt:lpstr>GA: FLOW-CHART</vt:lpstr>
      <vt:lpstr>ENCODING</vt:lpstr>
      <vt:lpstr>BINARY ENCODING</vt:lpstr>
      <vt:lpstr>Example: Binary Encoding</vt:lpstr>
      <vt:lpstr>Value Encoding</vt:lpstr>
      <vt:lpstr>Permutation Encoding</vt:lpstr>
      <vt:lpstr>Examples: Permutation Encoding</vt:lpstr>
      <vt:lpstr>Operators of GA</vt:lpstr>
      <vt:lpstr>Selection</vt:lpstr>
      <vt:lpstr>Roulette Wheel Selection</vt:lpstr>
      <vt:lpstr>Crossover</vt:lpstr>
      <vt:lpstr>One-Point Crossover</vt:lpstr>
      <vt:lpstr>Two-Point Crossover</vt:lpstr>
      <vt:lpstr>Mutation</vt:lpstr>
      <vt:lpstr>Flip Bit Mutation </vt:lpstr>
      <vt:lpstr>GA Demonstration</vt:lpstr>
      <vt:lpstr>GA Demonstration</vt:lpstr>
      <vt:lpstr>GA Demonstration</vt:lpstr>
      <vt:lpstr>GA Demonstration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Dr. Ashraf Uddin</cp:lastModifiedBy>
  <cp:revision>230</cp:revision>
  <dcterms:created xsi:type="dcterms:W3CDTF">2018-12-10T17:20:29Z</dcterms:created>
  <dcterms:modified xsi:type="dcterms:W3CDTF">2024-04-15T06:12:31Z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0x0101001F810BBF67D7AB47AE77F6C7A7504E11</vt:lpwstr>
  </property>
</Properties>
</file>